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685"/>
    <a:srgbClr val="DEEEFE"/>
    <a:srgbClr val="BFDEFD"/>
    <a:srgbClr val="6F8ADF"/>
    <a:srgbClr val="E6EDF6"/>
    <a:srgbClr val="CB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AA1D5-C86B-4C68-B95B-9B478D5A3774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89634-6276-4A8C-9067-2163197163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89634-6276-4A8C-9067-21631971637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89634-6276-4A8C-9067-21631971637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89634-6276-4A8C-9067-21631971637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89634-6276-4A8C-9067-216319716375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89634-6276-4A8C-9067-216319716375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89634-6276-4A8C-9067-216319716375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89634-6276-4A8C-9067-216319716375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89634-6276-4A8C-9067-216319716375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1E3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779912" y="1196752"/>
            <a:ext cx="5050904" cy="1143000"/>
          </a:xfrm>
        </p:spPr>
        <p:txBody>
          <a:bodyPr>
            <a:normAutofit/>
          </a:bodyPr>
          <a:lstStyle>
            <a:lvl1pPr>
              <a:defRPr sz="2400" b="1">
                <a:latin typeface="Roboto Condensed" pitchFamily="2" charset="0"/>
                <a:ea typeface="Roboto Condensed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13"/>
          </p:nvPr>
        </p:nvSpPr>
        <p:spPr>
          <a:xfrm>
            <a:off x="3779912" y="2564904"/>
            <a:ext cx="5040313" cy="2807965"/>
          </a:xfrm>
        </p:spPr>
        <p:txBody>
          <a:bodyPr/>
          <a:lstStyle>
            <a:lvl1pPr>
              <a:defRPr>
                <a:latin typeface="Roboto" pitchFamily="2" charset="0"/>
                <a:ea typeface="Roboto" pitchFamily="2" charset="0"/>
              </a:defRPr>
            </a:lvl1pPr>
            <a:lvl2pPr>
              <a:defRPr>
                <a:latin typeface="Roboto" pitchFamily="2" charset="0"/>
                <a:ea typeface="Roboto" pitchFamily="2" charset="0"/>
              </a:defRPr>
            </a:lvl2pPr>
            <a:lvl3pPr>
              <a:defRPr>
                <a:latin typeface="Roboto" pitchFamily="2" charset="0"/>
                <a:ea typeface="Roboto" pitchFamily="2" charset="0"/>
              </a:defRPr>
            </a:lvl3pPr>
            <a:lvl4pPr>
              <a:defRPr>
                <a:latin typeface="Roboto" pitchFamily="2" charset="0"/>
                <a:ea typeface="Roboto" pitchFamily="2" charset="0"/>
              </a:defRPr>
            </a:lvl4pPr>
            <a:lvl5pPr>
              <a:defRPr>
                <a:latin typeface="Roboto" pitchFamily="2" charset="0"/>
                <a:ea typeface="Roboto" pitchFamily="2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grpSp>
        <p:nvGrpSpPr>
          <p:cNvPr id="2" name="Группа 25"/>
          <p:cNvGrpSpPr/>
          <p:nvPr/>
        </p:nvGrpSpPr>
        <p:grpSpPr>
          <a:xfrm>
            <a:off x="179512" y="1196752"/>
            <a:ext cx="3273652" cy="3979604"/>
            <a:chOff x="188250" y="764704"/>
            <a:chExt cx="3273652" cy="3979604"/>
          </a:xfrm>
        </p:grpSpPr>
        <p:pic>
          <p:nvPicPr>
            <p:cNvPr id="9" name="Рисунок 8" descr="438px-Emblem_of_Rostrud.svg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434426" y="764704"/>
              <a:ext cx="2781300" cy="30480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 userDrawn="1"/>
          </p:nvSpPr>
          <p:spPr>
            <a:xfrm>
              <a:off x="204896" y="3933056"/>
              <a:ext cx="32403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dirty="0">
                  <a:latin typeface="Roboto" pitchFamily="2" charset="0"/>
                  <a:ea typeface="Roboto" pitchFamily="2" charset="0"/>
                </a:rPr>
                <a:t>Федеральная служба</a:t>
              </a:r>
              <a:r>
                <a:rPr lang="ru-RU" sz="1100" baseline="0" dirty="0">
                  <a:latin typeface="Roboto" pitchFamily="2" charset="0"/>
                  <a:ea typeface="Roboto" pitchFamily="2" charset="0"/>
                </a:rPr>
                <a:t> </a:t>
              </a:r>
              <a:r>
                <a:rPr lang="ru-RU" sz="1100" dirty="0">
                  <a:latin typeface="Roboto" pitchFamily="2" charset="0"/>
                  <a:ea typeface="Roboto" pitchFamily="2" charset="0"/>
                </a:rPr>
                <a:t>по труду и занятости</a:t>
              </a:r>
            </a:p>
          </p:txBody>
        </p:sp>
        <p:sp>
          <p:nvSpPr>
            <p:cNvPr id="25" name="TextBox 24"/>
            <p:cNvSpPr txBox="1"/>
            <p:nvPr userDrawn="1"/>
          </p:nvSpPr>
          <p:spPr>
            <a:xfrm>
              <a:off x="188250" y="4221088"/>
              <a:ext cx="32736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b="1" dirty="0">
                  <a:latin typeface="Roboto Condensed" pitchFamily="2" charset="0"/>
                  <a:ea typeface="Roboto Condensed" pitchFamily="2" charset="0"/>
                </a:rPr>
                <a:t>ГОСУДАРСТВЕННАЯ ИНСПЕКЦИЯ ТРУДА</a:t>
              </a:r>
            </a:p>
            <a:p>
              <a:pPr algn="ctr"/>
              <a:r>
                <a:rPr lang="ru-RU" sz="1400" b="1" dirty="0">
                  <a:latin typeface="Roboto Condensed" pitchFamily="2" charset="0"/>
                  <a:ea typeface="Roboto Condensed" pitchFamily="2" charset="0"/>
                </a:rPr>
                <a:t>В САМАРСКОЙ ОБЛАСТИ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7B82-286A-4027-BF44-A333EF2262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DC94-0B5F-4059-BB17-F8638C672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7B82-286A-4027-BF44-A333EF2262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DC94-0B5F-4059-BB17-F8638C672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7B82-286A-4027-BF44-A333EF2262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DC94-0B5F-4059-BB17-F8638C672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1E3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740352" y="6401098"/>
            <a:ext cx="1090464" cy="365125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2D9FDC94-0B5F-4059-BB17-F8638C6724F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0960" cy="576064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rgbClr val="1E3685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13"/>
          </p:nvPr>
        </p:nvSpPr>
        <p:spPr>
          <a:xfrm>
            <a:off x="251520" y="1556792"/>
            <a:ext cx="8640960" cy="4464496"/>
          </a:xfrm>
        </p:spPr>
        <p:txBody>
          <a:bodyPr/>
          <a:lstStyle>
            <a:lvl1pPr>
              <a:defRPr>
                <a:latin typeface="Roboto" pitchFamily="2" charset="0"/>
                <a:ea typeface="Roboto" pitchFamily="2" charset="0"/>
              </a:defRPr>
            </a:lvl1pPr>
            <a:lvl2pPr>
              <a:defRPr>
                <a:latin typeface="Roboto" pitchFamily="2" charset="0"/>
                <a:ea typeface="Roboto" pitchFamily="2" charset="0"/>
              </a:defRPr>
            </a:lvl2pPr>
            <a:lvl3pPr>
              <a:defRPr>
                <a:latin typeface="Roboto" pitchFamily="2" charset="0"/>
                <a:ea typeface="Roboto" pitchFamily="2" charset="0"/>
              </a:defRPr>
            </a:lvl3pPr>
            <a:lvl4pPr>
              <a:defRPr>
                <a:latin typeface="Roboto" pitchFamily="2" charset="0"/>
                <a:ea typeface="Roboto" pitchFamily="2" charset="0"/>
              </a:defRPr>
            </a:lvl4pPr>
            <a:lvl5pPr>
              <a:defRPr>
                <a:latin typeface="Roboto" pitchFamily="2" charset="0"/>
                <a:ea typeface="Roboto" pitchFamily="2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grpSp>
        <p:nvGrpSpPr>
          <p:cNvPr id="2" name="Группа 10"/>
          <p:cNvGrpSpPr/>
          <p:nvPr/>
        </p:nvGrpSpPr>
        <p:grpSpPr>
          <a:xfrm>
            <a:off x="251520" y="116632"/>
            <a:ext cx="3816424" cy="432048"/>
            <a:chOff x="323528" y="116632"/>
            <a:chExt cx="3744416" cy="432048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27584" y="209546"/>
              <a:ext cx="32403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ru-RU" sz="1000" dirty="0">
                  <a:latin typeface="Roboto" pitchFamily="2" charset="0"/>
                  <a:ea typeface="Roboto" pitchFamily="2" charset="0"/>
                </a:rPr>
                <a:t>Федеральная служба</a:t>
              </a:r>
              <a:r>
                <a:rPr lang="ru-RU" sz="1000" baseline="0" dirty="0">
                  <a:latin typeface="Roboto" pitchFamily="2" charset="0"/>
                  <a:ea typeface="Roboto" pitchFamily="2" charset="0"/>
                </a:rPr>
                <a:t> </a:t>
              </a:r>
              <a:r>
                <a:rPr lang="ru-RU" sz="1000" dirty="0">
                  <a:latin typeface="Roboto" pitchFamily="2" charset="0"/>
                  <a:ea typeface="Roboto" pitchFamily="2" charset="0"/>
                </a:rPr>
                <a:t>по труду и занятости</a:t>
              </a:r>
            </a:p>
          </p:txBody>
        </p:sp>
        <p:pic>
          <p:nvPicPr>
            <p:cNvPr id="9" name="Рисунок 8" descr="438px-Emblem_of_Rostrud.svg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323528" y="116632"/>
              <a:ext cx="394244" cy="432048"/>
            </a:xfrm>
            <a:prstGeom prst="rect">
              <a:avLst/>
            </a:prstGeom>
          </p:spPr>
        </p:pic>
      </p:grpSp>
      <p:sp>
        <p:nvSpPr>
          <p:cNvPr id="25" name="TextBox 24"/>
          <p:cNvSpPr txBox="1"/>
          <p:nvPr/>
        </p:nvSpPr>
        <p:spPr>
          <a:xfrm>
            <a:off x="179512" y="6445161"/>
            <a:ext cx="756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200" b="1" spc="3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ГОСУДАРСТВЕННАЯ ИНСПЕКЦИЯ ТРУДА</a:t>
            </a:r>
            <a:r>
              <a:rPr lang="ru-RU" sz="1200" b="1" spc="300" baseline="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 </a:t>
            </a:r>
            <a:r>
              <a:rPr lang="ru-RU" sz="1200" b="1" spc="300" dirty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rPr>
              <a:t>В САМАРСКОЙ ОБЛАСТИ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7B82-286A-4027-BF44-A333EF2262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DC94-0B5F-4059-BB17-F8638C672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7B82-286A-4027-BF44-A333EF2262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DC94-0B5F-4059-BB17-F8638C672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7B82-286A-4027-BF44-A333EF2262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DC94-0B5F-4059-BB17-F8638C672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7B82-286A-4027-BF44-A333EF2262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DC94-0B5F-4059-BB17-F8638C672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7B82-286A-4027-BF44-A333EF2262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DC94-0B5F-4059-BB17-F8638C672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7B82-286A-4027-BF44-A333EF2262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DC94-0B5F-4059-BB17-F8638C672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E7B82-286A-4027-BF44-A333EF2262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DC94-0B5F-4059-BB17-F8638C6724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E7B82-286A-4027-BF44-A333EF22628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FDC94-0B5F-4059-BB17-F8638C6724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1916832"/>
            <a:ext cx="5194920" cy="1143000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1E3685"/>
                </a:solidFill>
                <a:latin typeface="Roboto" pitchFamily="2" charset="0"/>
                <a:ea typeface="Roboto" pitchFamily="2" charset="0"/>
                <a:cs typeface="Times New Roman" pitchFamily="18" charset="0"/>
              </a:rPr>
              <a:t>«Особенности защиты трудовых прав работников в рамках федерального государственного контроля (надзора) в 2023 году»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4221088"/>
            <a:ext cx="511256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Иванникова Вера Николаевна</a:t>
            </a:r>
            <a:br>
              <a:rPr lang="ru" sz="20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</a:br>
            <a:r>
              <a:rPr lang="ru" sz="11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начальник отдела надзора в правовой сфере – </a:t>
            </a:r>
            <a:br>
              <a:rPr lang="ru" sz="11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</a:br>
            <a:r>
              <a:rPr lang="ru" sz="11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главный государственный инспектор труда </a:t>
            </a:r>
            <a:br>
              <a:rPr lang="ru" sz="11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</a:br>
            <a:r>
              <a:rPr lang="ru" sz="11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Государственной инспекции труда в Самарской области</a:t>
            </a:r>
            <a:endParaRPr lang="ru-RU" sz="1400" dirty="0"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48000" y="6401098"/>
            <a:ext cx="1090464" cy="365125"/>
          </a:xfrm>
        </p:spPr>
        <p:txBody>
          <a:bodyPr/>
          <a:lstStyle/>
          <a:p>
            <a:r>
              <a:rPr lang="en-US" b="1" dirty="0"/>
              <a:t>1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908720"/>
            <a:ext cx="8640960" cy="5136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536575">
              <a:lnSpc>
                <a:spcPct val="110000"/>
              </a:lnSpc>
            </a:pPr>
            <a:r>
              <a:rPr lang="ru-RU" sz="1400" b="1" dirty="0">
                <a:latin typeface="Roboto" pitchFamily="2" charset="0"/>
                <a:ea typeface="Roboto" pitchFamily="2" charset="0"/>
              </a:rPr>
              <a:t>Федеральная инспекция труда </a:t>
            </a:r>
            <a:r>
              <a:rPr lang="ru-RU" sz="1400" dirty="0">
                <a:latin typeface="Roboto" pitchFamily="2" charset="0"/>
                <a:ea typeface="Roboto" pitchFamily="2" charset="0"/>
              </a:rPr>
              <a:t>(Федеральная служба по труду и занятости) и ее территориальные органы – осуществляет федеральный государственный контроль (надзор) за соблюдением трудового законодательства и иных нормативных правовых актов, содержащих нормы трудового права.</a:t>
            </a:r>
          </a:p>
          <a:p>
            <a:pPr marL="88900" indent="536575">
              <a:lnSpc>
                <a:spcPct val="110000"/>
              </a:lnSpc>
            </a:pPr>
            <a:r>
              <a:rPr lang="ru-RU" sz="1400" dirty="0">
                <a:latin typeface="Roboto" pitchFamily="2" charset="0"/>
                <a:ea typeface="Roboto" pitchFamily="2" charset="0"/>
              </a:rPr>
              <a:t>На территории Самарской области федеральный государственный контроль (надзор) за соблюдением трудового законодательства осуществляет Государственная инспекция труда в Самарской области.</a:t>
            </a:r>
          </a:p>
          <a:p>
            <a:pPr marL="88900" indent="536575">
              <a:lnSpc>
                <a:spcPct val="110000"/>
              </a:lnSpc>
            </a:pPr>
            <a:r>
              <a:rPr lang="ru-RU" sz="1400" b="1" dirty="0">
                <a:latin typeface="Roboto" pitchFamily="2" charset="0"/>
                <a:ea typeface="Roboto" pitchFamily="2" charset="0"/>
              </a:rPr>
              <a:t>Организация и осуществление федерального государственного контроля (надзора) за соблюдением трудового законодательства регулируются:</a:t>
            </a:r>
          </a:p>
          <a:p>
            <a:pPr marL="88900" indent="536575">
              <a:lnSpc>
                <a:spcPct val="110000"/>
              </a:lnSpc>
            </a:pPr>
            <a:r>
              <a:rPr lang="ru-RU" sz="1400" dirty="0">
                <a:latin typeface="Roboto" pitchFamily="2" charset="0"/>
                <a:ea typeface="Roboto" pitchFamily="2" charset="0"/>
              </a:rPr>
              <a:t>1. Трудовым кодексом Российской Федерации</a:t>
            </a:r>
          </a:p>
          <a:p>
            <a:pPr marL="88900" indent="536575">
              <a:lnSpc>
                <a:spcPct val="110000"/>
              </a:lnSpc>
            </a:pPr>
            <a:r>
              <a:rPr lang="ru-RU" sz="1400" dirty="0">
                <a:latin typeface="Roboto" pitchFamily="2" charset="0"/>
                <a:ea typeface="Roboto" pitchFamily="2" charset="0"/>
              </a:rPr>
              <a:t>2. Федеральным законом «О государственном контроле (надзоре) и муниципальном контроле в Российской Федерации» от 31.07.2020 № 248-ФЗ.</a:t>
            </a:r>
          </a:p>
          <a:p>
            <a:pPr marL="88900" indent="536575">
              <a:lnSpc>
                <a:spcPct val="110000"/>
              </a:lnSpc>
            </a:pPr>
            <a:r>
              <a:rPr lang="ru-RU" sz="1400" dirty="0">
                <a:latin typeface="Roboto" pitchFamily="2" charset="0"/>
                <a:ea typeface="Roboto" pitchFamily="2" charset="0"/>
              </a:rPr>
              <a:t>3. Положением о федеральном государственном контроле (надзоре) за соблюдением трудового законодательства и иных нормативных правовых актов, содержащих нормы трудового права, утв. Постановлением Правительства от 21.07.2021 N 1230.</a:t>
            </a:r>
          </a:p>
          <a:p>
            <a:pPr marL="88900" indent="536575">
              <a:lnSpc>
                <a:spcPct val="110000"/>
              </a:lnSpc>
            </a:pPr>
            <a:r>
              <a:rPr lang="ru-RU" sz="1400" dirty="0">
                <a:latin typeface="Roboto" pitchFamily="2" charset="0"/>
                <a:ea typeface="Roboto" pitchFamily="2" charset="0"/>
              </a:rPr>
              <a:t>4. Постановлением правительства Российской Федерации от 10 марта 2022 № 336  «Об особенностях организации и осуществления государственного контроля (надзора), муниципального контроля» </a:t>
            </a:r>
          </a:p>
          <a:p>
            <a:pPr marL="88900" indent="536575">
              <a:lnSpc>
                <a:spcPct val="110000"/>
              </a:lnSpc>
            </a:pPr>
            <a:r>
              <a:rPr lang="ru-RU" sz="1400" dirty="0">
                <a:latin typeface="Roboto" pitchFamily="2" charset="0"/>
                <a:ea typeface="Roboto" pitchFamily="2" charset="0"/>
              </a:rPr>
              <a:t>5. Федеральным законом «О порядке рассмотрения обращений граждан Российской Федерации» от 02.05.2006 N 59-ФЗ и др.</a:t>
            </a:r>
          </a:p>
          <a:p>
            <a:pPr>
              <a:lnSpc>
                <a:spcPct val="11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48000" y="6401098"/>
            <a:ext cx="1090464" cy="365125"/>
          </a:xfrm>
        </p:spPr>
        <p:txBody>
          <a:bodyPr/>
          <a:lstStyle/>
          <a:p>
            <a:r>
              <a:rPr lang="ru-RU" b="1" dirty="0"/>
              <a:t>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556792"/>
            <a:ext cx="7920880" cy="720080"/>
          </a:xfrm>
          <a:prstGeom prst="rect">
            <a:avLst/>
          </a:prstGeom>
          <a:solidFill>
            <a:srgbClr val="DEEEFE"/>
          </a:solidFill>
          <a:ln w="12700">
            <a:solidFill>
              <a:srgbClr val="1E36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Государственный контроль (надзор)</a:t>
            </a:r>
            <a:br>
              <a:rPr lang="ru-RU" sz="1600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</a:br>
            <a:r>
              <a:rPr lang="ru-RU" sz="1200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в соответствии с положением от 21.07.2021 №1230</a:t>
            </a:r>
            <a:endParaRPr lang="ru-RU" sz="1600" dirty="0">
              <a:solidFill>
                <a:srgbClr val="1E3685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852936"/>
            <a:ext cx="3528392" cy="1944216"/>
          </a:xfrm>
          <a:prstGeom prst="rect">
            <a:avLst/>
          </a:prstGeom>
          <a:solidFill>
            <a:srgbClr val="DEEEFE"/>
          </a:solidFill>
          <a:ln w="12700">
            <a:solidFill>
              <a:srgbClr val="1E36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Контрольные (надзорные) мероприятия</a:t>
            </a:r>
            <a:endParaRPr lang="ru-RU" sz="1600" dirty="0">
              <a:solidFill>
                <a:srgbClr val="1E3685"/>
              </a:solidFill>
              <a:latin typeface="Roboto" pitchFamily="2" charset="0"/>
              <a:ea typeface="Roboto" pitchFamily="2" charset="0"/>
            </a:endParaRPr>
          </a:p>
          <a:p>
            <a:pPr algn="ctr"/>
            <a:endParaRPr lang="ru-RU" sz="1600" dirty="0">
              <a:solidFill>
                <a:srgbClr val="1E3685"/>
              </a:solidFill>
              <a:latin typeface="Roboto" pitchFamily="2" charset="0"/>
              <a:ea typeface="Roboto" pitchFamily="2" charset="0"/>
            </a:endParaRPr>
          </a:p>
          <a:p>
            <a:pPr marL="177800" indent="180975">
              <a:buClr>
                <a:srgbClr val="1E3685"/>
              </a:buClr>
              <a:buFont typeface="Roboto" pitchFamily="2" charset="0"/>
              <a:buChar char="–"/>
            </a:pPr>
            <a:r>
              <a:rPr lang="ru-RU" sz="1600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инспекционный визит</a:t>
            </a:r>
          </a:p>
          <a:p>
            <a:pPr marL="177800" indent="180975">
              <a:buClr>
                <a:srgbClr val="1E3685"/>
              </a:buClr>
              <a:buFont typeface="Roboto" pitchFamily="2" charset="0"/>
              <a:buChar char="–"/>
            </a:pPr>
            <a:r>
              <a:rPr lang="ru-RU" sz="1600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документарная проверка</a:t>
            </a:r>
          </a:p>
          <a:p>
            <a:pPr marL="177800" indent="180975">
              <a:buClr>
                <a:srgbClr val="1E3685"/>
              </a:buClr>
              <a:buFont typeface="Roboto" pitchFamily="2" charset="0"/>
              <a:buChar char="–"/>
            </a:pPr>
            <a:r>
              <a:rPr lang="ru-RU" sz="1600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выездная проверка</a:t>
            </a:r>
            <a:endParaRPr lang="ru-RU" sz="1400" dirty="0">
              <a:solidFill>
                <a:srgbClr val="1E3685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2852936"/>
            <a:ext cx="3528392" cy="1944216"/>
          </a:xfrm>
          <a:prstGeom prst="rect">
            <a:avLst/>
          </a:prstGeom>
          <a:solidFill>
            <a:srgbClr val="DEEEFE"/>
          </a:solidFill>
          <a:ln w="12700">
            <a:solidFill>
              <a:srgbClr val="1E36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Профилактические</a:t>
            </a:r>
            <a:br>
              <a:rPr lang="ru-RU" sz="1600" b="1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</a:br>
            <a:r>
              <a:rPr lang="ru-RU" sz="1600" b="1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мероприятия</a:t>
            </a:r>
            <a:endParaRPr lang="ru-RU" sz="1600" dirty="0">
              <a:solidFill>
                <a:srgbClr val="1E3685"/>
              </a:solidFill>
              <a:latin typeface="Roboto" pitchFamily="2" charset="0"/>
              <a:ea typeface="Roboto" pitchFamily="2" charset="0"/>
            </a:endParaRPr>
          </a:p>
          <a:p>
            <a:pPr algn="ctr"/>
            <a:endParaRPr lang="ru-RU" sz="1600" dirty="0">
              <a:solidFill>
                <a:srgbClr val="1E3685"/>
              </a:solidFill>
              <a:latin typeface="Roboto" pitchFamily="2" charset="0"/>
              <a:ea typeface="Roboto" pitchFamily="2" charset="0"/>
            </a:endParaRPr>
          </a:p>
          <a:p>
            <a:pPr marL="177800" indent="180975">
              <a:buClr>
                <a:srgbClr val="1E3685"/>
              </a:buClr>
              <a:buFont typeface="Roboto" pitchFamily="2" charset="0"/>
              <a:buChar char="–"/>
            </a:pPr>
            <a:r>
              <a:rPr lang="ru-RU" sz="1600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информирование</a:t>
            </a:r>
          </a:p>
          <a:p>
            <a:pPr marL="177800" indent="180975">
              <a:buClr>
                <a:srgbClr val="1E3685"/>
              </a:buClr>
              <a:buFont typeface="Roboto" pitchFamily="2" charset="0"/>
              <a:buChar char="–"/>
            </a:pPr>
            <a:r>
              <a:rPr lang="ru-RU" sz="1600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консультирование</a:t>
            </a:r>
          </a:p>
          <a:p>
            <a:pPr marL="177800" indent="180975">
              <a:buClr>
                <a:srgbClr val="1E3685"/>
              </a:buClr>
              <a:buFont typeface="Roboto" pitchFamily="2" charset="0"/>
              <a:buChar char="–"/>
            </a:pPr>
            <a:r>
              <a:rPr lang="ru-RU" sz="1600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объявление предостережения</a:t>
            </a:r>
          </a:p>
          <a:p>
            <a:pPr marL="177800" indent="180975">
              <a:buClr>
                <a:srgbClr val="1E3685"/>
              </a:buClr>
              <a:buFont typeface="Roboto" pitchFamily="2" charset="0"/>
              <a:buChar char="–"/>
            </a:pPr>
            <a:r>
              <a:rPr lang="ru-RU" sz="1600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профилактический визит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2195736" y="2348880"/>
            <a:ext cx="360040" cy="432048"/>
          </a:xfrm>
          <a:prstGeom prst="downArrow">
            <a:avLst/>
          </a:prstGeom>
          <a:solidFill>
            <a:srgbClr val="DEE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1E3685"/>
                </a:solidFill>
              </a:ln>
              <a:solidFill>
                <a:srgbClr val="DEEEFE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588224" y="2348880"/>
            <a:ext cx="360040" cy="432048"/>
          </a:xfrm>
          <a:prstGeom prst="downArrow">
            <a:avLst/>
          </a:prstGeom>
          <a:solidFill>
            <a:srgbClr val="DEEE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rgbClr val="1E3685"/>
                </a:solidFill>
              </a:ln>
              <a:solidFill>
                <a:srgbClr val="DEEEF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48000" y="6401098"/>
            <a:ext cx="1090464" cy="365125"/>
          </a:xfrm>
        </p:spPr>
        <p:txBody>
          <a:bodyPr/>
          <a:lstStyle/>
          <a:p>
            <a:r>
              <a:rPr lang="ru-RU" b="1" dirty="0"/>
              <a:t>3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11560" y="692696"/>
          <a:ext cx="7920880" cy="5184576"/>
        </p:xfrm>
        <a:graphic>
          <a:graphicData uri="http://schemas.openxmlformats.org/drawingml/2006/table">
            <a:tbl>
              <a:tblPr>
                <a:solidFill>
                  <a:srgbClr val="BFDEFD"/>
                </a:solidFill>
                <a:tableStyleId>{073A0DAA-6AF3-43AB-8588-CEC1D06C72B9}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67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rgbClr val="1E3685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Основания для проведения</a:t>
                      </a:r>
                    </a:p>
                    <a:p>
                      <a:pPr algn="ctr"/>
                      <a:r>
                        <a:rPr lang="ru-RU" sz="1400" b="1" kern="1200" dirty="0">
                          <a:solidFill>
                            <a:srgbClr val="1E3685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внеплановых</a:t>
                      </a:r>
                      <a:r>
                        <a:rPr lang="ru-RU" sz="1400" b="1" kern="1200" baseline="0" dirty="0">
                          <a:solidFill>
                            <a:srgbClr val="1E3685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</a:t>
                      </a:r>
                      <a:r>
                        <a:rPr lang="ru-RU" sz="1400" b="1" kern="1200" dirty="0">
                          <a:solidFill>
                            <a:srgbClr val="1E3685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контрольно–надзорных мероприятий</a:t>
                      </a:r>
                    </a:p>
                    <a:p>
                      <a:pPr algn="ctr"/>
                      <a:r>
                        <a:rPr lang="ru-RU" sz="1100" b="0" kern="1200" dirty="0">
                          <a:solidFill>
                            <a:srgbClr val="1E3685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(п. 3 Постановления Правительства от 10.03.2022 №336)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7844">
                <a:tc>
                  <a:txBody>
                    <a:bodyPr/>
                    <a:lstStyle/>
                    <a:p>
                      <a:pPr marL="0" marR="0" indent="269875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rgbClr val="1E3685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  <a:p>
                      <a:pPr marL="0" marR="0" indent="269875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rgbClr val="1E3685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При условии согласования с органами прокуратуры и при наличии следующих оснований:</a:t>
                      </a:r>
                    </a:p>
                    <a:p>
                      <a:pPr marL="0" marR="0" indent="269875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rgbClr val="1E3685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  <a:p>
                      <a:pPr marL="0" indent="269875">
                        <a:lnSpc>
                          <a:spcPct val="110000"/>
                        </a:lnSpc>
                        <a:buFont typeface="+mj-lt"/>
                        <a:buNone/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1. при непосредственной угрозе причинения вреда жизни и тяжкого вреда здоровью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граждан, </a:t>
                      </a:r>
                      <a:r>
                        <a:rPr lang="ru-RU" sz="1200" i="1" kern="1200" dirty="0">
                          <a:solidFill>
                            <a:schemeClr val="dk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решение принимается на основании оценки конкретных обстоятельств, которая дается органами прокуратуры (Письмо </a:t>
                      </a:r>
                      <a:r>
                        <a:rPr lang="ru-RU" sz="1200" i="1" kern="1200" dirty="0" err="1">
                          <a:solidFill>
                            <a:schemeClr val="dk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Роструда</a:t>
                      </a:r>
                      <a:r>
                        <a:rPr lang="ru-RU" sz="1200" i="1" kern="1200" dirty="0">
                          <a:solidFill>
                            <a:schemeClr val="dk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от 8 апреля 2022 г. № ПГ/08023-6-1)</a:t>
                      </a:r>
                    </a:p>
                    <a:p>
                      <a:pPr marL="0" marR="0" indent="269875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2. по решению руководителя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(его заместителя)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Роструда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или его территориальных органов в случае поступления от работников обращений, содержащих сведения о массовых (более 10 процентов среднесписочной численности или более 10 человек) 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 о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полной или частичной невыплате заработной платы свыше одного месяца </a:t>
                      </a:r>
                      <a:r>
                        <a:rPr lang="ru-RU" sz="1200" i="1" kern="1200" dirty="0">
                          <a:solidFill>
                            <a:schemeClr val="dk1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(данное основание введено Постановлением Правительства РФ от 10.11.2022 N 2036)</a:t>
                      </a:r>
                      <a:endParaRPr lang="ru-RU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E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rgbClr val="1E3685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  <a:p>
                      <a:pPr marL="0" marR="0" indent="269875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rgbClr val="1E3685"/>
                          </a:solidFill>
                          <a:latin typeface="Roboto" pitchFamily="2" charset="0"/>
                          <a:ea typeface="Roboto" pitchFamily="2" charset="0"/>
                          <a:cs typeface="+mn-cs"/>
                        </a:rPr>
                        <a:t>Проведение проверки без согласования с органами прокуратуры:</a:t>
                      </a:r>
                    </a:p>
                    <a:p>
                      <a:pPr marL="0" indent="269875">
                        <a:lnSpc>
                          <a:spcPct val="110000"/>
                        </a:lnSpc>
                      </a:pPr>
                      <a:endParaRPr lang="ru-RU" sz="1200" dirty="0">
                        <a:latin typeface="Roboto" pitchFamily="2" charset="0"/>
                        <a:ea typeface="Roboto" pitchFamily="2" charset="0"/>
                      </a:endParaRPr>
                    </a:p>
                    <a:p>
                      <a:pPr marL="0" indent="269875">
                        <a:lnSpc>
                          <a:spcPct val="110000"/>
                        </a:lnSpc>
                      </a:pPr>
                      <a:r>
                        <a:rPr lang="ru-RU" sz="1200" b="1" dirty="0">
                          <a:latin typeface="Roboto" pitchFamily="2" charset="0"/>
                          <a:ea typeface="Roboto" pitchFamily="2" charset="0"/>
                        </a:rPr>
                        <a:t>1. по требованию прокурора </a:t>
                      </a:r>
                      <a:r>
                        <a:rPr lang="ru-RU" sz="1200" dirty="0">
                          <a:latin typeface="Roboto" pitchFamily="2" charset="0"/>
                          <a:ea typeface="Roboto" pitchFamily="2" charset="0"/>
                        </a:rPr>
                        <a:t>в рамках надзора за исполнением законов, соблюдением прав и свобод человека и гражданина по поступившим в органы прокуратуры материалам и обращениям;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  <a:p>
                      <a:pPr marL="0" indent="269875">
                        <a:lnSpc>
                          <a:spcPct val="110000"/>
                        </a:lnSpc>
                      </a:pPr>
                      <a:r>
                        <a:rPr lang="ru-RU" sz="1200" b="1" dirty="0">
                          <a:latin typeface="Roboto" pitchFamily="2" charset="0"/>
                          <a:ea typeface="Roboto" pitchFamily="2" charset="0"/>
                        </a:rPr>
                        <a:t>2. по поручению Председателя Правительства </a:t>
                      </a:r>
                      <a:r>
                        <a:rPr lang="ru-RU" sz="1200" dirty="0">
                          <a:latin typeface="Roboto" pitchFamily="2" charset="0"/>
                          <a:ea typeface="Roboto" pitchFamily="2" charset="0"/>
                        </a:rPr>
                        <a:t>Российской Федерации или его заместителя, принятому после вступления в силу настоящего постановления;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48000" y="6401098"/>
            <a:ext cx="1090464" cy="365125"/>
          </a:xfrm>
        </p:spPr>
        <p:txBody>
          <a:bodyPr/>
          <a:lstStyle/>
          <a:p>
            <a:r>
              <a:rPr lang="ru-RU" b="1" dirty="0"/>
              <a:t>4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843558"/>
            <a:ext cx="3168352" cy="432048"/>
          </a:xfrm>
          <a:prstGeom prst="rect">
            <a:avLst/>
          </a:prstGeom>
          <a:solidFill>
            <a:srgbClr val="DEEEFE"/>
          </a:solidFill>
          <a:ln w="12700">
            <a:solidFill>
              <a:srgbClr val="1E36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ПРОФИЛАКТИЧЕСКИЙ ВИЗИТ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556792"/>
            <a:ext cx="3168000" cy="1505322"/>
          </a:xfrm>
          <a:prstGeom prst="rect">
            <a:avLst/>
          </a:prstGeom>
          <a:solidFill>
            <a:srgbClr val="DEEEFE"/>
          </a:solidFill>
          <a:ln w="12700">
            <a:solidFill>
              <a:srgbClr val="1E36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НЕОБЯЗАТЕЛЬНЫЙ</a:t>
            </a:r>
          </a:p>
          <a:p>
            <a:pPr algn="ctr"/>
            <a:endParaRPr lang="ru-RU" sz="1200" dirty="0">
              <a:solidFill>
                <a:schemeClr val="tx1"/>
              </a:solidFill>
              <a:latin typeface="Roboto" pitchFamily="2" charset="0"/>
              <a:ea typeface="Roboto" pitchFamily="2" charset="0"/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по инициативе контролируемого лица 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по инициативе контрольного (надзорного) органа с согласия контролируемого лица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1556792"/>
            <a:ext cx="3168352" cy="1793354"/>
          </a:xfrm>
          <a:prstGeom prst="rect">
            <a:avLst/>
          </a:prstGeom>
          <a:solidFill>
            <a:srgbClr val="DEEEFE"/>
          </a:solidFill>
          <a:ln w="12700">
            <a:solidFill>
              <a:srgbClr val="1E36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ОБЯЗАТЕЛЬНЫЙ</a:t>
            </a:r>
          </a:p>
          <a:p>
            <a:pPr algn="ctr"/>
            <a:endParaRPr lang="ru-RU" sz="1050" dirty="0">
              <a:solidFill>
                <a:schemeClr val="tx1"/>
              </a:solidFill>
              <a:latin typeface="Montserrat ExtraBold" pitchFamily="2" charset="-52"/>
            </a:endParaRP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в отношении лиц приступающих к осуществлению деятельности в определенной сфере</a:t>
            </a:r>
          </a:p>
          <a:p>
            <a:pPr marL="90488" indent="-90488">
              <a:buFont typeface="Arial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в отношении лиц объектами контроля которых отнесены к категориям чрезвычайно высокого, высокого и значительного риска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3573016"/>
            <a:ext cx="3168352" cy="432048"/>
          </a:xfrm>
          <a:prstGeom prst="rect">
            <a:avLst/>
          </a:prstGeom>
          <a:solidFill>
            <a:srgbClr val="DEEEFE"/>
          </a:solidFill>
          <a:ln w="12700">
            <a:solidFill>
              <a:srgbClr val="1E36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СПОСОБ ПРОВЕДЕНИЯ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437112"/>
            <a:ext cx="3672408" cy="576064"/>
          </a:xfrm>
          <a:prstGeom prst="rect">
            <a:avLst/>
          </a:prstGeom>
          <a:solidFill>
            <a:srgbClr val="DEEEFE"/>
          </a:solidFill>
          <a:ln w="12700">
            <a:solidFill>
              <a:srgbClr val="1E36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По месту осуществления деятельности контролируемого лица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4437112"/>
            <a:ext cx="3528392" cy="576064"/>
          </a:xfrm>
          <a:prstGeom prst="rect">
            <a:avLst/>
          </a:prstGeom>
          <a:solidFill>
            <a:srgbClr val="DEEEFE"/>
          </a:solidFill>
          <a:ln w="12700">
            <a:solidFill>
              <a:srgbClr val="1E36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По </a:t>
            </a:r>
            <a:r>
              <a:rPr lang="ru-RU" sz="1400" b="1" dirty="0" err="1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видео-конференц-связи</a:t>
            </a:r>
            <a:endParaRPr lang="ru-RU" sz="1400" b="1" dirty="0">
              <a:solidFill>
                <a:schemeClr val="tx1"/>
              </a:solidFill>
              <a:latin typeface="Roboto" pitchFamily="2" charset="0"/>
              <a:ea typeface="Roboto" pitchFamily="2" charset="0"/>
            </a:endParaRPr>
          </a:p>
        </p:txBody>
      </p:sp>
      <p:cxnSp>
        <p:nvCxnSpPr>
          <p:cNvPr id="13" name="Соединительная линия уступом 12"/>
          <p:cNvCxnSpPr>
            <a:stCxn id="4" idx="1"/>
            <a:endCxn id="6" idx="0"/>
          </p:cNvCxnSpPr>
          <p:nvPr/>
        </p:nvCxnSpPr>
        <p:spPr>
          <a:xfrm rot="10800000" flipV="1">
            <a:off x="2051544" y="1059582"/>
            <a:ext cx="936280" cy="497210"/>
          </a:xfrm>
          <a:prstGeom prst="bentConnector2">
            <a:avLst/>
          </a:prstGeom>
          <a:ln w="12700">
            <a:solidFill>
              <a:srgbClr val="1E36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4" idx="3"/>
            <a:endCxn id="7" idx="0"/>
          </p:cNvCxnSpPr>
          <p:nvPr/>
        </p:nvCxnSpPr>
        <p:spPr>
          <a:xfrm>
            <a:off x="6156176" y="1059582"/>
            <a:ext cx="936104" cy="497210"/>
          </a:xfrm>
          <a:prstGeom prst="bentConnector2">
            <a:avLst/>
          </a:prstGeom>
          <a:ln w="12700">
            <a:solidFill>
              <a:srgbClr val="1E36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6" idx="2"/>
            <a:endCxn id="8" idx="1"/>
          </p:cNvCxnSpPr>
          <p:nvPr/>
        </p:nvCxnSpPr>
        <p:spPr>
          <a:xfrm rot="16200000" flipH="1">
            <a:off x="2156221" y="2957437"/>
            <a:ext cx="726926" cy="936280"/>
          </a:xfrm>
          <a:prstGeom prst="bentConnector2">
            <a:avLst/>
          </a:prstGeom>
          <a:ln w="12700">
            <a:solidFill>
              <a:srgbClr val="1E36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>
            <a:stCxn id="7" idx="2"/>
            <a:endCxn id="8" idx="3"/>
          </p:cNvCxnSpPr>
          <p:nvPr/>
        </p:nvCxnSpPr>
        <p:spPr>
          <a:xfrm rot="5400000">
            <a:off x="6404781" y="3101541"/>
            <a:ext cx="438894" cy="936104"/>
          </a:xfrm>
          <a:prstGeom prst="bentConnector2">
            <a:avLst/>
          </a:prstGeom>
          <a:ln w="12700">
            <a:solidFill>
              <a:srgbClr val="1E36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8" idx="2"/>
            <a:endCxn id="11" idx="0"/>
          </p:cNvCxnSpPr>
          <p:nvPr/>
        </p:nvCxnSpPr>
        <p:spPr>
          <a:xfrm rot="16200000" flipH="1">
            <a:off x="5526106" y="3050958"/>
            <a:ext cx="432048" cy="2340260"/>
          </a:xfrm>
          <a:prstGeom prst="bentConnector3">
            <a:avLst>
              <a:gd name="adj1" fmla="val 50000"/>
            </a:avLst>
          </a:prstGeom>
          <a:ln w="12700">
            <a:solidFill>
              <a:srgbClr val="1E36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27"/>
          <p:cNvCxnSpPr>
            <a:stCxn id="8" idx="2"/>
            <a:endCxn id="10" idx="0"/>
          </p:cNvCxnSpPr>
          <p:nvPr/>
        </p:nvCxnSpPr>
        <p:spPr>
          <a:xfrm rot="5400000">
            <a:off x="3221850" y="3086962"/>
            <a:ext cx="432048" cy="2268252"/>
          </a:xfrm>
          <a:prstGeom prst="bentConnector3">
            <a:avLst>
              <a:gd name="adj1" fmla="val 50000"/>
            </a:avLst>
          </a:prstGeom>
          <a:ln w="12700">
            <a:solidFill>
              <a:srgbClr val="1E36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48000" y="6401098"/>
            <a:ext cx="1090464" cy="365125"/>
          </a:xfrm>
        </p:spPr>
        <p:txBody>
          <a:bodyPr/>
          <a:lstStyle/>
          <a:p>
            <a:r>
              <a:rPr lang="ru-RU" b="1" dirty="0"/>
              <a:t>5</a:t>
            </a:r>
          </a:p>
        </p:txBody>
      </p:sp>
      <p:pic>
        <p:nvPicPr>
          <p:cNvPr id="4" name="Рисунок 3" descr="2222.png"/>
          <p:cNvPicPr>
            <a:picLocks noChangeAspect="1"/>
          </p:cNvPicPr>
          <p:nvPr/>
        </p:nvPicPr>
        <p:blipFill>
          <a:blip r:embed="rId3" cstate="print"/>
          <a:srcRect l="809" r="405"/>
          <a:stretch>
            <a:fillRect/>
          </a:stretch>
        </p:blipFill>
        <p:spPr>
          <a:xfrm>
            <a:off x="251520" y="836712"/>
            <a:ext cx="3456384" cy="4989987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923928" y="1052736"/>
            <a:ext cx="4968552" cy="354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>
              <a:lnSpc>
                <a:spcPct val="120000"/>
              </a:lnSpc>
            </a:pPr>
            <a:r>
              <a:rPr lang="ru-RU" sz="1100" b="1" dirty="0">
                <a:latin typeface="Roboto" pitchFamily="2" charset="0"/>
                <a:ea typeface="Roboto" pitchFamily="2" charset="0"/>
              </a:rPr>
              <a:t>Предостережение</a:t>
            </a:r>
            <a:r>
              <a:rPr lang="ru-RU" sz="1100" dirty="0">
                <a:solidFill>
                  <a:srgbClr val="238680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объявляется контролируемому лицу  в случае:</a:t>
            </a:r>
          </a:p>
          <a:p>
            <a:pPr indent="358775">
              <a:lnSpc>
                <a:spcPct val="120000"/>
              </a:lnSpc>
            </a:pPr>
            <a:r>
              <a:rPr lang="ru-RU" sz="11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1. имеющихся сведений о готовящихся нарушениях обязательных требований или о признаках таких нарушений</a:t>
            </a:r>
          </a:p>
          <a:p>
            <a:pPr indent="358775">
              <a:lnSpc>
                <a:spcPct val="120000"/>
              </a:lnSpc>
            </a:pPr>
            <a:r>
              <a:rPr lang="ru-RU" sz="1100" dirty="0">
                <a:solidFill>
                  <a:schemeClr val="tx1"/>
                </a:solidFill>
                <a:latin typeface="Roboto" pitchFamily="2" charset="0"/>
                <a:ea typeface="Roboto" pitchFamily="2" charset="0"/>
              </a:rPr>
              <a:t>2. отсутствия подтвержденных данных о том, что нарушение обязательных требований причинило вред (ущерб) охраняемым законом ценностям либо создало угрозу</a:t>
            </a:r>
          </a:p>
          <a:p>
            <a:pPr indent="179388">
              <a:lnSpc>
                <a:spcPct val="120000"/>
              </a:lnSpc>
              <a:buFont typeface="Arial" pitchFamily="34" charset="0"/>
              <a:buChar char="•"/>
            </a:pPr>
            <a:endParaRPr lang="ru-RU" sz="1100" dirty="0">
              <a:latin typeface="Roboto" pitchFamily="2" charset="0"/>
              <a:ea typeface="Roboto" pitchFamily="2" charset="0"/>
            </a:endParaRPr>
          </a:p>
          <a:p>
            <a:pPr indent="357188">
              <a:lnSpc>
                <a:spcPct val="120000"/>
              </a:lnSpc>
            </a:pPr>
            <a:r>
              <a:rPr lang="ru-RU" sz="1100" dirty="0">
                <a:latin typeface="Roboto" pitchFamily="2" charset="0"/>
                <a:ea typeface="Roboto" pitchFamily="2" charset="0"/>
              </a:rPr>
              <a:t>Предостережение о недопустимости нарушения обязательных требований содержит:</a:t>
            </a:r>
          </a:p>
          <a:p>
            <a:pPr indent="358775">
              <a:lnSpc>
                <a:spcPct val="120000"/>
              </a:lnSpc>
            </a:pPr>
            <a:r>
              <a:rPr lang="ru-RU" sz="1100" dirty="0">
                <a:latin typeface="Roboto" pitchFamily="2" charset="0"/>
                <a:ea typeface="Roboto" pitchFamily="2" charset="0"/>
              </a:rPr>
              <a:t>1. Обязательные требования, нормативный правовой акт, в котором содержаться указанные требования</a:t>
            </a:r>
          </a:p>
          <a:p>
            <a:pPr indent="358775">
              <a:lnSpc>
                <a:spcPct val="120000"/>
              </a:lnSpc>
            </a:pPr>
            <a:r>
              <a:rPr lang="ru-RU" sz="1100" dirty="0">
                <a:latin typeface="Roboto" pitchFamily="2" charset="0"/>
                <a:ea typeface="Roboto" pitchFamily="2" charset="0"/>
              </a:rPr>
              <a:t>2. Информацию о том, какие конкретно действия (бездействие) контролируемого лица могут привести или приводят к нарушению обязательных требований</a:t>
            </a:r>
          </a:p>
          <a:p>
            <a:pPr indent="358775">
              <a:lnSpc>
                <a:spcPct val="120000"/>
              </a:lnSpc>
            </a:pPr>
            <a:r>
              <a:rPr lang="ru-RU" sz="1100" dirty="0">
                <a:latin typeface="Roboto" pitchFamily="2" charset="0"/>
                <a:ea typeface="Roboto" pitchFamily="2" charset="0"/>
              </a:rPr>
              <a:t>3. Предложение о принятии мер по обеспечению соблюдения данных требований </a:t>
            </a:r>
          </a:p>
          <a:p>
            <a:pPr indent="179388">
              <a:lnSpc>
                <a:spcPct val="120000"/>
              </a:lnSpc>
            </a:pPr>
            <a:endParaRPr lang="ru-RU" sz="1100" dirty="0">
              <a:solidFill>
                <a:schemeClr val="tx1"/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48000" y="6401098"/>
            <a:ext cx="1090464" cy="365125"/>
          </a:xfrm>
        </p:spPr>
        <p:txBody>
          <a:bodyPr/>
          <a:lstStyle/>
          <a:p>
            <a:r>
              <a:rPr lang="ru-RU" b="1" dirty="0"/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268760"/>
            <a:ext cx="8640960" cy="317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536575">
              <a:lnSpc>
                <a:spcPct val="110000"/>
              </a:lnSpc>
            </a:pPr>
            <a:r>
              <a:rPr lang="ru-RU" sz="1400" b="1" dirty="0">
                <a:latin typeface="Roboto" pitchFamily="2" charset="0"/>
                <a:ea typeface="Roboto" pitchFamily="2" charset="0"/>
              </a:rPr>
              <a:t>Дополнительные меры по защите трудовых прав работников:</a:t>
            </a:r>
          </a:p>
          <a:p>
            <a:pPr marL="88900" indent="536575">
              <a:lnSpc>
                <a:spcPct val="110000"/>
              </a:lnSpc>
            </a:pPr>
            <a:endParaRPr lang="ru-RU" sz="1400" b="1" dirty="0">
              <a:latin typeface="Roboto" pitchFamily="2" charset="0"/>
              <a:ea typeface="Roboto" pitchFamily="2" charset="0"/>
            </a:endParaRPr>
          </a:p>
          <a:p>
            <a:pPr marL="88900" indent="536575">
              <a:lnSpc>
                <a:spcPct val="110000"/>
              </a:lnSpc>
            </a:pPr>
            <a:r>
              <a:rPr lang="ru-RU" sz="1400" dirty="0">
                <a:latin typeface="Roboto" pitchFamily="2" charset="0"/>
                <a:ea typeface="Roboto" pitchFamily="2" charset="0"/>
              </a:rPr>
              <a:t>- взаимодействие с работодателями, работниками в т.ч. в рамках рассмотрения обращений граждан, поступивших в инспекцию труда </a:t>
            </a:r>
          </a:p>
          <a:p>
            <a:pPr marL="88900" indent="536575">
              <a:lnSpc>
                <a:spcPct val="110000"/>
              </a:lnSpc>
            </a:pPr>
            <a:r>
              <a:rPr lang="ru-RU" sz="1400" dirty="0">
                <a:latin typeface="Roboto" pitchFamily="2" charset="0"/>
                <a:ea typeface="Roboto" pitchFamily="2" charset="0"/>
              </a:rPr>
              <a:t>- взаимодействие с органами прокуратуры (так, например, при выявлении очевидных нарушений трудового законодательства, информация о нарушениях обязательных требованиях направляется в орган прокуратуры с целью принятия мер прокурорского реагирования с привлечением специалистов инспекции труда)</a:t>
            </a:r>
          </a:p>
          <a:p>
            <a:pPr marL="88900" indent="536575">
              <a:lnSpc>
                <a:spcPct val="110000"/>
              </a:lnSpc>
            </a:pPr>
            <a:r>
              <a:rPr lang="ru-RU" sz="1400" dirty="0">
                <a:latin typeface="Roboto" pitchFamily="2" charset="0"/>
                <a:ea typeface="Roboto" pitchFamily="2" charset="0"/>
              </a:rPr>
              <a:t>- взаимодействие со следственными органами (как правило, направляется информация о невыплате заработной плате работника свыше 2-х месяцев)</a:t>
            </a:r>
          </a:p>
          <a:p>
            <a:pPr marL="88900" indent="536575">
              <a:lnSpc>
                <a:spcPct val="110000"/>
              </a:lnSpc>
            </a:pPr>
            <a:r>
              <a:rPr lang="ru-RU" sz="1400" dirty="0">
                <a:latin typeface="Roboto" pitchFamily="2" charset="0"/>
                <a:ea typeface="Roboto" pitchFamily="2" charset="0"/>
              </a:rPr>
              <a:t>- взаимодействие с другими органами (например, ИФНС, отделениями ПФР, ФСС и т.д.)</a:t>
            </a:r>
          </a:p>
          <a:p>
            <a:pPr marL="88900" indent="536575">
              <a:lnSpc>
                <a:spcPct val="110000"/>
              </a:lnSpc>
            </a:pPr>
            <a:r>
              <a:rPr lang="ru-RU" sz="1400" dirty="0">
                <a:latin typeface="Roboto" pitchFamily="2" charset="0"/>
                <a:ea typeface="Roboto" pitchFamily="2" charset="0"/>
              </a:rPr>
              <a:t>- участие в судебных заседаниях по рассмотрению гражданских дел о восстановлении нарушенных трудовых прав граждан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848000" y="6401098"/>
            <a:ext cx="1090464" cy="365125"/>
          </a:xfrm>
        </p:spPr>
        <p:txBody>
          <a:bodyPr/>
          <a:lstStyle/>
          <a:p>
            <a:r>
              <a:rPr lang="ru-RU" b="1" dirty="0"/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2132856"/>
            <a:ext cx="8640960" cy="2641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536575" algn="just">
              <a:lnSpc>
                <a:spcPct val="150000"/>
              </a:lnSpc>
            </a:pPr>
            <a:r>
              <a:rPr lang="ru-RU" sz="1400" b="1" dirty="0">
                <a:latin typeface="Roboto" pitchFamily="2" charset="0"/>
                <a:ea typeface="Roboto" pitchFamily="2" charset="0"/>
              </a:rPr>
              <a:t>Защита прав граждан </a:t>
            </a:r>
            <a:r>
              <a:rPr lang="ru-RU" sz="1400" dirty="0">
                <a:latin typeface="Roboto" pitchFamily="2" charset="0"/>
                <a:ea typeface="Roboto" pitchFamily="2" charset="0"/>
              </a:rPr>
              <a:t>имеет первостепенное значение в деятельности каждого контрольно-надзорного органа и является неотъемлемой частью его текущей деятельности.</a:t>
            </a:r>
          </a:p>
          <a:p>
            <a:pPr marL="88900" indent="536575" algn="just">
              <a:lnSpc>
                <a:spcPct val="150000"/>
              </a:lnSpc>
            </a:pPr>
            <a:r>
              <a:rPr lang="ru-RU" sz="1400" dirty="0">
                <a:latin typeface="Roboto" pitchFamily="2" charset="0"/>
                <a:ea typeface="Roboto" pitchFamily="2" charset="0"/>
              </a:rPr>
              <a:t>Основной задачей Федеральной инспекции труда и ее территориальных органов является в первую очередь - защита и восстановление нарушенных трудовых прав работников.  В настоящее время она реализуется посредством проведения внеплановых контрольно-надзорных мероприятий (с учетом действующих ограничений)  и отдельных профилактических мероприятий в целях стимулирования подконтрольных субъектов (работодателей) к законопослушному поведению, и соблюдению ими обязательных требований действующего законодательства.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98072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Roboto" pitchFamily="2" charset="0"/>
                <a:ea typeface="Roboto" pitchFamily="2" charset="0"/>
              </a:rPr>
              <a:t>Заключение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492896"/>
            <a:ext cx="8640960" cy="537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800" b="1" dirty="0">
                <a:solidFill>
                  <a:srgbClr val="1E3685"/>
                </a:solidFill>
                <a:latin typeface="Roboto" pitchFamily="2" charset="0"/>
                <a:ea typeface="Roboto" pitchFamily="2" charset="0"/>
              </a:rPr>
              <a:t>Спасибо за внимание!</a:t>
            </a:r>
            <a:endParaRPr lang="ru-RU" sz="1400" b="1" dirty="0">
              <a:solidFill>
                <a:srgbClr val="1E3685"/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Инспекция-презентация-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Инспекция-презентация-шаблон</Template>
  <TotalTime>145</TotalTime>
  <Words>775</Words>
  <Application>Microsoft Office PowerPoint</Application>
  <PresentationFormat>Экран (4:3)</PresentationFormat>
  <Paragraphs>81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Инспекция-презентация-шаблон</vt:lpstr>
      <vt:lpstr>«Особенности защиты трудовых прав работников в рамках федерального государственного контроля (надзора) в 2023 году»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защиты трудовых прав работников в 2022, 2023 годах  в рамках федерального государственного контроля (надзора) за соблюдением трудового законодательства»</dc:title>
  <dc:creator>Пользователь Windows</dc:creator>
  <cp:lastModifiedBy>Юлия Глушкова</cp:lastModifiedBy>
  <cp:revision>26</cp:revision>
  <dcterms:created xsi:type="dcterms:W3CDTF">2023-01-10T17:18:05Z</dcterms:created>
  <dcterms:modified xsi:type="dcterms:W3CDTF">2023-01-17T06:25:54Z</dcterms:modified>
</cp:coreProperties>
</file>