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3" r:id="rId2"/>
    <p:sldMasterId id="2147483675" r:id="rId3"/>
  </p:sldMasterIdLst>
  <p:notesMasterIdLst>
    <p:notesMasterId r:id="rId13"/>
  </p:notesMasterIdLst>
  <p:handoutMasterIdLst>
    <p:handoutMasterId r:id="rId14"/>
  </p:handoutMasterIdLst>
  <p:sldIdLst>
    <p:sldId id="256" r:id="rId4"/>
    <p:sldId id="288" r:id="rId5"/>
    <p:sldId id="289" r:id="rId6"/>
    <p:sldId id="290" r:id="rId7"/>
    <p:sldId id="292" r:id="rId8"/>
    <p:sldId id="296" r:id="rId9"/>
    <p:sldId id="297" r:id="rId10"/>
    <p:sldId id="294" r:id="rId11"/>
    <p:sldId id="282" r:id="rId12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532" autoAdjust="0"/>
  </p:normalViewPr>
  <p:slideViewPr>
    <p:cSldViewPr>
      <p:cViewPr varScale="1">
        <p:scale>
          <a:sx n="70" d="100"/>
          <a:sy n="70" d="100"/>
        </p:scale>
        <p:origin x="138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BA0991-6AD1-4CA1-9B4B-89DDF77A1328}" type="datetimeFigureOut">
              <a:rPr lang="ru-RU" smtClean="0"/>
              <a:pPr/>
              <a:t>30.03.2023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C50670-BF01-4B23-9FAB-921B248E244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86685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411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6411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>
              <a:defRPr sz="1200"/>
            </a:lvl1pPr>
          </a:lstStyle>
          <a:p>
            <a:fld id="{315E501C-4B1F-4D00-8DA6-1BE0104F8269}" type="datetimeFigureOut">
              <a:rPr lang="ru-RU" smtClean="0"/>
              <a:pPr/>
              <a:t>30.03.2023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5" rIns="91431" bIns="45715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31" tIns="45715" rIns="91431" bIns="45715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945659" cy="496411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6411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>
              <a:defRPr sz="1200"/>
            </a:lvl1pPr>
          </a:lstStyle>
          <a:p>
            <a:fld id="{6DAEEE22-6AB6-4654-8AB9-6947EBDB10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16787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AEEE22-6AB6-4654-8AB9-6947EBDB101B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82487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Титульный слайд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16"/>
          <p:cNvSpPr>
            <a:spLocks noChangeShapeType="1"/>
          </p:cNvSpPr>
          <p:nvPr/>
        </p:nvSpPr>
        <p:spPr bwMode="auto">
          <a:xfrm>
            <a:off x="0" y="6597650"/>
            <a:ext cx="6011863" cy="0"/>
          </a:xfrm>
          <a:prstGeom prst="line">
            <a:avLst/>
          </a:prstGeom>
          <a:noFill/>
          <a:ln w="63500">
            <a:solidFill>
              <a:srgbClr val="0070C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45719" rIns="45719"/>
          <a:lstStyle/>
          <a:p>
            <a:endParaRPr lang="ru-RU"/>
          </a:p>
        </p:txBody>
      </p:sp>
      <p:sp>
        <p:nvSpPr>
          <p:cNvPr id="5" name="Shape 17"/>
          <p:cNvSpPr>
            <a:spLocks noChangeArrowheads="1"/>
          </p:cNvSpPr>
          <p:nvPr/>
        </p:nvSpPr>
        <p:spPr bwMode="auto">
          <a:xfrm>
            <a:off x="2051050" y="6597650"/>
            <a:ext cx="5976938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19" rIns="45719">
            <a:spAutoFit/>
          </a:bodyPr>
          <a:lstStyle/>
          <a:p>
            <a:pPr algn="ctr" hangingPunct="0"/>
            <a:r>
              <a:rPr lang="ru-RU" altLang="ru-RU" sz="1200">
                <a:solidFill>
                  <a:srgbClr val="898989"/>
                </a:solidFill>
                <a:sym typeface="Arial" charset="0"/>
              </a:rPr>
              <a:t>Правительство Самарской области</a:t>
            </a:r>
          </a:p>
        </p:txBody>
      </p:sp>
      <p:sp>
        <p:nvSpPr>
          <p:cNvPr id="6" name="Shape 18"/>
          <p:cNvSpPr>
            <a:spLocks noChangeShapeType="1"/>
          </p:cNvSpPr>
          <p:nvPr/>
        </p:nvSpPr>
        <p:spPr bwMode="auto">
          <a:xfrm>
            <a:off x="6011863" y="6597650"/>
            <a:ext cx="3132137" cy="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45719" rIns="45719"/>
          <a:lstStyle/>
          <a:p>
            <a:endParaRPr lang="ru-RU"/>
          </a:p>
        </p:txBody>
      </p:sp>
      <p:pic>
        <p:nvPicPr>
          <p:cNvPr id="7" name="image1.tif" descr="самара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44450"/>
            <a:ext cx="576263" cy="627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8" name="Shape 22"/>
          <p:cNvSpPr>
            <a:spLocks noChangeShapeType="1"/>
          </p:cNvSpPr>
          <p:nvPr/>
        </p:nvSpPr>
        <p:spPr bwMode="auto">
          <a:xfrm>
            <a:off x="684213" y="3284538"/>
            <a:ext cx="8459787" cy="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45719" rIns="45719"/>
          <a:lstStyle/>
          <a:p>
            <a:endParaRPr lang="ru-RU"/>
          </a:p>
        </p:txBody>
      </p:sp>
      <p:sp>
        <p:nvSpPr>
          <p:cNvPr id="9" name="Shape 23"/>
          <p:cNvSpPr>
            <a:spLocks noChangeArrowheads="1"/>
          </p:cNvSpPr>
          <p:nvPr/>
        </p:nvSpPr>
        <p:spPr bwMode="auto">
          <a:xfrm>
            <a:off x="2124075" y="6669088"/>
            <a:ext cx="5616575" cy="14446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19" rIns="45719" anchor="ctr"/>
          <a:lstStyle>
            <a:lvl1pPr hangingPunct="0">
              <a:defRPr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1pPr>
            <a:lvl2pPr marL="742950" indent="-285750" hangingPunct="0">
              <a:defRPr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2pPr>
            <a:lvl3pPr marL="1143000" indent="-228600" hangingPunct="0">
              <a:defRPr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3pPr>
            <a:lvl4pPr marL="1600200" indent="-228600" hangingPunct="0">
              <a:defRPr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4pPr>
            <a:lvl5pPr marL="2057400" indent="-228600" hangingPunct="0">
              <a:defRPr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5pPr>
            <a:lvl6pPr marL="2514600" indent="-22860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6pPr>
            <a:lvl7pPr marL="2971800" indent="-22860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7pPr>
            <a:lvl8pPr marL="3429000" indent="-22860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8pPr>
            <a:lvl9pPr marL="3886200" indent="-22860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9pPr>
          </a:lstStyle>
          <a:p>
            <a:pPr algn="ctr">
              <a:defRPr/>
            </a:pPr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19" name="Shape 19"/>
          <p:cNvSpPr>
            <a:spLocks noGrp="1"/>
          </p:cNvSpPr>
          <p:nvPr>
            <p:ph type="title"/>
          </p:nvPr>
        </p:nvSpPr>
        <p:spPr>
          <a:xfrm>
            <a:off x="685800" y="1628799"/>
            <a:ext cx="8458200" cy="1470026"/>
          </a:xfrm>
          <a:prstGeom prst="rect">
            <a:avLst/>
          </a:prstGeom>
        </p:spPr>
        <p:txBody>
          <a:bodyPr/>
          <a:lstStyle>
            <a:lvl1pPr indent="0">
              <a:defRPr sz="2800" b="1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20" name="Shape 20"/>
          <p:cNvSpPr>
            <a:spLocks noGrp="1"/>
          </p:cNvSpPr>
          <p:nvPr>
            <p:ph type="body" sz="quarter" idx="1"/>
          </p:nvPr>
        </p:nvSpPr>
        <p:spPr>
          <a:xfrm>
            <a:off x="2555775" y="4077072"/>
            <a:ext cx="6400801" cy="720081"/>
          </a:xfrm>
          <a:prstGeom prst="rect">
            <a:avLst/>
          </a:prstGeom>
        </p:spPr>
        <p:txBody>
          <a:bodyPr/>
          <a:lstStyle>
            <a:lvl1pPr marL="0" indent="0" algn="r">
              <a:spcBef>
                <a:spcPts val="400"/>
              </a:spcBef>
              <a:buSzTx/>
              <a:buFontTx/>
              <a:buNone/>
              <a:defRPr sz="2000"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Shape 24"/>
          <p:cNvSpPr>
            <a:spLocks noGrp="1"/>
          </p:cNvSpPr>
          <p:nvPr>
            <p:ph type="sldNum" sz="quarter" idx="10"/>
          </p:nvPr>
        </p:nvSpPr>
        <p:spPr>
          <a:xfrm>
            <a:off x="6553200" y="6111875"/>
            <a:ext cx="247650" cy="244475"/>
          </a:xfrm>
        </p:spPr>
        <p:txBody>
          <a:bodyPr/>
          <a:lstStyle>
            <a:lvl1pPr>
              <a:defRPr/>
            </a:lvl1pPr>
          </a:lstStyle>
          <a:p>
            <a:fld id="{B674D924-34EC-4058-8A6A-F30E602643F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7375882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D5112011-7DA7-44CB-B91D-EDD2C8078F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2109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520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46C05117-D549-4CBE-80F8-652011B501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40896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8200F07F-84E1-4205-9503-D55EB23702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63523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2400"/>
            <a:ext cx="1981200" cy="5867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7912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EA89BF36-0FFD-46C3-8955-1A08E4D1F2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63591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Free Blank With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lowchart: Off-page Connector 9"/>
          <p:cNvSpPr/>
          <p:nvPr userDrawn="1"/>
        </p:nvSpPr>
        <p:spPr>
          <a:xfrm rot="5400000">
            <a:off x="8750385" y="193416"/>
            <a:ext cx="384047" cy="403249"/>
          </a:xfrm>
          <a:prstGeom prst="flowChartOffpageConnector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375467"/>
            <a:endParaRPr lang="en-US" sz="2667" dirty="0">
              <a:solidFill>
                <a:prstClr val="white"/>
              </a:solidFill>
            </a:endParaRPr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77344" y="203013"/>
            <a:ext cx="381001" cy="366183"/>
          </a:xfrm>
          <a:prstGeom prst="rect">
            <a:avLst/>
          </a:prstGeom>
        </p:spPr>
        <p:txBody>
          <a:bodyPr anchor="ctr"/>
          <a:lstStyle>
            <a:lvl1pPr algn="ctr">
              <a:defRPr sz="1200" b="1">
                <a:solidFill>
                  <a:schemeClr val="bg1"/>
                </a:solidFill>
              </a:defRPr>
            </a:lvl1pPr>
          </a:lstStyle>
          <a:p>
            <a:pPr defTabSz="1375467"/>
            <a:fld id="{C136B7D2-B98C-44FD-8D04-7EC62A564975}" type="slidenum">
              <a:rPr lang="en-US" smtClean="0">
                <a:solidFill>
                  <a:prstClr val="white"/>
                </a:solidFill>
              </a:rPr>
              <a:pPr defTabSz="1375467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8642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Free Blank With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2843790" y="541408"/>
            <a:ext cx="5638800" cy="471365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algn="r">
              <a:defRPr sz="2667" b="1" baseline="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367790" y="1010678"/>
            <a:ext cx="4114800" cy="267661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lvl1pPr marL="0" indent="0" algn="r">
              <a:buNone/>
              <a:defRPr sz="1400" b="1" i="0" baseline="0">
                <a:solidFill>
                  <a:schemeClr val="bg1">
                    <a:lumMod val="75000"/>
                  </a:schemeClr>
                </a:solidFill>
                <a:latin typeface="+mn-lt"/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dirty="0"/>
              <a:t>Subtext Goes Here</a:t>
            </a:r>
          </a:p>
        </p:txBody>
      </p:sp>
      <p:sp>
        <p:nvSpPr>
          <p:cNvPr id="10" name="Flowchart: Off-page Connector 9"/>
          <p:cNvSpPr/>
          <p:nvPr userDrawn="1"/>
        </p:nvSpPr>
        <p:spPr>
          <a:xfrm rot="5400000">
            <a:off x="8750385" y="193416"/>
            <a:ext cx="384047" cy="403249"/>
          </a:xfrm>
          <a:prstGeom prst="flowChartOffpageConnector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375467"/>
            <a:endParaRPr lang="en-US" sz="2667" dirty="0">
              <a:solidFill>
                <a:prstClr val="white"/>
              </a:solidFill>
            </a:endParaRPr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77344" y="203013"/>
            <a:ext cx="381001" cy="366183"/>
          </a:xfrm>
          <a:prstGeom prst="rect">
            <a:avLst/>
          </a:prstGeom>
        </p:spPr>
        <p:txBody>
          <a:bodyPr anchor="ctr"/>
          <a:lstStyle>
            <a:lvl1pPr algn="ctr">
              <a:defRPr sz="1200" b="1">
                <a:solidFill>
                  <a:schemeClr val="bg1"/>
                </a:solidFill>
              </a:defRPr>
            </a:lvl1pPr>
          </a:lstStyle>
          <a:p>
            <a:pPr defTabSz="1375467"/>
            <a:fld id="{C136B7D2-B98C-44FD-8D04-7EC62A564975}" type="slidenum">
              <a:rPr lang="en-US" smtClean="0">
                <a:solidFill>
                  <a:prstClr val="white"/>
                </a:solidFill>
              </a:rPr>
              <a:pPr defTabSz="1375467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1145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Free Blank With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654724" y="356631"/>
            <a:ext cx="5638800" cy="471365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algn="l">
              <a:defRPr sz="3200" b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54724" y="825955"/>
            <a:ext cx="4114800" cy="267661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1867" b="1" baseline="0">
                <a:solidFill>
                  <a:schemeClr val="bg1">
                    <a:lumMod val="75000"/>
                  </a:schemeClr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dirty="0"/>
              <a:t>SUBTEXT GOES HERE</a:t>
            </a:r>
          </a:p>
        </p:txBody>
      </p:sp>
      <p:sp>
        <p:nvSpPr>
          <p:cNvPr id="8" name="Flowchart: Off-page Connector 7"/>
          <p:cNvSpPr/>
          <p:nvPr userDrawn="1"/>
        </p:nvSpPr>
        <p:spPr>
          <a:xfrm rot="5400000">
            <a:off x="8750385" y="193416"/>
            <a:ext cx="384047" cy="403249"/>
          </a:xfrm>
          <a:prstGeom prst="flowChartOffpageConnector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375467"/>
            <a:endParaRPr lang="en-US" sz="2667" dirty="0">
              <a:solidFill>
                <a:prstClr val="white"/>
              </a:solidFill>
            </a:endParaRP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77344" y="203013"/>
            <a:ext cx="381001" cy="366183"/>
          </a:xfrm>
          <a:prstGeom prst="rect">
            <a:avLst/>
          </a:prstGeom>
        </p:spPr>
        <p:txBody>
          <a:bodyPr anchor="ctr"/>
          <a:lstStyle>
            <a:lvl1pPr algn="ctr">
              <a:defRPr sz="1200" b="1">
                <a:solidFill>
                  <a:schemeClr val="bg1"/>
                </a:solidFill>
              </a:defRPr>
            </a:lvl1pPr>
          </a:lstStyle>
          <a:p>
            <a:pPr defTabSz="1375467"/>
            <a:fld id="{C136B7D2-B98C-44FD-8D04-7EC62A564975}" type="slidenum">
              <a:rPr lang="en-US" smtClean="0">
                <a:solidFill>
                  <a:prstClr val="white"/>
                </a:solidFill>
              </a:rPr>
              <a:pPr defTabSz="1375467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7137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ree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2084788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 userDrawn="1"/>
        </p:nvGrpSpPr>
        <p:grpSpPr>
          <a:xfrm>
            <a:off x="0" y="6731858"/>
            <a:ext cx="9144000" cy="126199"/>
            <a:chOff x="0" y="2573904"/>
            <a:chExt cx="8767278" cy="44695"/>
          </a:xfrm>
        </p:grpSpPr>
        <p:grpSp>
          <p:nvGrpSpPr>
            <p:cNvPr id="9" name="Group 43"/>
            <p:cNvGrpSpPr/>
            <p:nvPr/>
          </p:nvGrpSpPr>
          <p:grpSpPr>
            <a:xfrm>
              <a:off x="0" y="2573904"/>
              <a:ext cx="3752335" cy="44695"/>
              <a:chOff x="0" y="2573904"/>
              <a:chExt cx="3752335" cy="44695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375467"/>
                <a:endParaRPr lang="en-US" sz="2667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375467"/>
                <a:endParaRPr lang="en-US" sz="2667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375467"/>
                <a:endParaRPr lang="en-US" sz="2667" dirty="0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0" name="Group 44"/>
            <p:cNvGrpSpPr/>
            <p:nvPr/>
          </p:nvGrpSpPr>
          <p:grpSpPr>
            <a:xfrm>
              <a:off x="3752335" y="2573904"/>
              <a:ext cx="5014943" cy="44695"/>
              <a:chOff x="0" y="2573904"/>
              <a:chExt cx="5014943" cy="44695"/>
            </a:xfrm>
          </p:grpSpPr>
          <p:sp>
            <p:nvSpPr>
              <p:cNvPr id="11" name="Rectangle 10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375467"/>
                <a:endParaRPr lang="en-US" sz="2667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375467"/>
                <a:endParaRPr lang="en-US" sz="2667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375467"/>
                <a:endParaRPr lang="en-US" sz="2667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3752335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375467"/>
                <a:endParaRPr lang="en-US" sz="2667" dirty="0">
                  <a:solidFill>
                    <a:prstClr val="white"/>
                  </a:solidFill>
                </a:endParaRPr>
              </a:p>
            </p:txBody>
          </p:sp>
        </p:grpSp>
      </p:grpSp>
      <p:sp>
        <p:nvSpPr>
          <p:cNvPr id="18" name="Title 1"/>
          <p:cNvSpPr>
            <a:spLocks noGrp="1"/>
          </p:cNvSpPr>
          <p:nvPr>
            <p:ph type="title" hasCustomPrompt="1"/>
          </p:nvPr>
        </p:nvSpPr>
        <p:spPr>
          <a:xfrm>
            <a:off x="654724" y="356631"/>
            <a:ext cx="5638800" cy="471365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algn="l">
              <a:defRPr sz="3200" b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54724" y="825955"/>
            <a:ext cx="4114800" cy="267661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1867" b="1" baseline="0">
                <a:solidFill>
                  <a:schemeClr val="bg1">
                    <a:lumMod val="75000"/>
                  </a:schemeClr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dirty="0"/>
              <a:t>SUBTEXT GOES HERE</a:t>
            </a:r>
          </a:p>
        </p:txBody>
      </p:sp>
    </p:spTree>
    <p:extLst>
      <p:ext uri="{BB962C8B-B14F-4D97-AF65-F5344CB8AC3E}">
        <p14:creationId xmlns:p14="http://schemas.microsoft.com/office/powerpoint/2010/main" val="2250407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+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 userDrawn="1"/>
        </p:nvGrpSpPr>
        <p:grpSpPr>
          <a:xfrm>
            <a:off x="0" y="6731858"/>
            <a:ext cx="9144000" cy="126199"/>
            <a:chOff x="0" y="2573904"/>
            <a:chExt cx="8767278" cy="44695"/>
          </a:xfrm>
        </p:grpSpPr>
        <p:grpSp>
          <p:nvGrpSpPr>
            <p:cNvPr id="9" name="Group 43"/>
            <p:cNvGrpSpPr/>
            <p:nvPr/>
          </p:nvGrpSpPr>
          <p:grpSpPr>
            <a:xfrm>
              <a:off x="0" y="2573904"/>
              <a:ext cx="3752335" cy="44695"/>
              <a:chOff x="0" y="2573904"/>
              <a:chExt cx="3752335" cy="44695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375467"/>
                <a:endParaRPr lang="en-US" sz="2667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375467"/>
                <a:endParaRPr lang="en-US" sz="2667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375467"/>
                <a:endParaRPr lang="en-US" sz="2667" dirty="0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0" name="Group 44"/>
            <p:cNvGrpSpPr/>
            <p:nvPr/>
          </p:nvGrpSpPr>
          <p:grpSpPr>
            <a:xfrm>
              <a:off x="3752335" y="2573904"/>
              <a:ext cx="5014943" cy="44695"/>
              <a:chOff x="0" y="2573904"/>
              <a:chExt cx="5014943" cy="44695"/>
            </a:xfrm>
          </p:grpSpPr>
          <p:sp>
            <p:nvSpPr>
              <p:cNvPr id="11" name="Rectangle 10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375467"/>
                <a:endParaRPr lang="en-US" sz="2667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375467"/>
                <a:endParaRPr lang="en-US" sz="2667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375467"/>
                <a:endParaRPr lang="en-US" sz="2667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3752335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375467"/>
                <a:endParaRPr lang="en-US" sz="2667" dirty="0">
                  <a:solidFill>
                    <a:prstClr val="white"/>
                  </a:solidFill>
                </a:endParaRPr>
              </a:p>
            </p:txBody>
          </p:sp>
        </p:grpSp>
      </p:grpSp>
      <p:sp>
        <p:nvSpPr>
          <p:cNvPr id="18" name="Flowchart: Off-page Connector 17"/>
          <p:cNvSpPr/>
          <p:nvPr userDrawn="1"/>
        </p:nvSpPr>
        <p:spPr>
          <a:xfrm rot="5400000">
            <a:off x="8750385" y="193416"/>
            <a:ext cx="384047" cy="403249"/>
          </a:xfrm>
          <a:prstGeom prst="flowChartOffpageConnector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375467"/>
            <a:endParaRPr lang="en-US" sz="2667" dirty="0">
              <a:solidFill>
                <a:prstClr val="white"/>
              </a:solidFill>
            </a:endParaRPr>
          </a:p>
        </p:txBody>
      </p:sp>
      <p:sp>
        <p:nvSpPr>
          <p:cNvPr id="1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77344" y="203013"/>
            <a:ext cx="381001" cy="366183"/>
          </a:xfrm>
          <a:prstGeom prst="rect">
            <a:avLst/>
          </a:prstGeom>
        </p:spPr>
        <p:txBody>
          <a:bodyPr anchor="ctr"/>
          <a:lstStyle>
            <a:lvl1pPr algn="ctr">
              <a:defRPr sz="1200" b="1">
                <a:solidFill>
                  <a:schemeClr val="bg1"/>
                </a:solidFill>
              </a:defRPr>
            </a:lvl1pPr>
          </a:lstStyle>
          <a:p>
            <a:pPr defTabSz="1375467"/>
            <a:fld id="{C136B7D2-B98C-44FD-8D04-7EC62A564975}" type="slidenum">
              <a:rPr lang="en-US" smtClean="0">
                <a:solidFill>
                  <a:prstClr val="white"/>
                </a:solidFill>
              </a:rPr>
              <a:pPr defTabSz="1375467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7742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Заголовок, текс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45"/>
          <p:cNvSpPr>
            <a:spLocks noChangeShapeType="1"/>
          </p:cNvSpPr>
          <p:nvPr/>
        </p:nvSpPr>
        <p:spPr bwMode="auto">
          <a:xfrm>
            <a:off x="0" y="6597650"/>
            <a:ext cx="6011863" cy="0"/>
          </a:xfrm>
          <a:prstGeom prst="line">
            <a:avLst/>
          </a:prstGeom>
          <a:noFill/>
          <a:ln w="63500">
            <a:solidFill>
              <a:srgbClr val="0070C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45719" rIns="45719"/>
          <a:lstStyle/>
          <a:p>
            <a:endParaRPr lang="ru-RU"/>
          </a:p>
        </p:txBody>
      </p:sp>
      <p:sp>
        <p:nvSpPr>
          <p:cNvPr id="5" name="Shape 46"/>
          <p:cNvSpPr>
            <a:spLocks noChangeArrowheads="1"/>
          </p:cNvSpPr>
          <p:nvPr/>
        </p:nvSpPr>
        <p:spPr bwMode="auto">
          <a:xfrm>
            <a:off x="2051050" y="6597650"/>
            <a:ext cx="5976938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19" rIns="45719">
            <a:spAutoFit/>
          </a:bodyPr>
          <a:lstStyle/>
          <a:p>
            <a:pPr algn="ctr" hangingPunct="0"/>
            <a:r>
              <a:rPr lang="ru-RU" altLang="ru-RU" sz="1200">
                <a:solidFill>
                  <a:srgbClr val="898989"/>
                </a:solidFill>
                <a:sym typeface="Arial" charset="0"/>
              </a:rPr>
              <a:t>Правительство Самарской области</a:t>
            </a:r>
          </a:p>
        </p:txBody>
      </p:sp>
      <p:sp>
        <p:nvSpPr>
          <p:cNvPr id="6" name="Shape 47"/>
          <p:cNvSpPr>
            <a:spLocks noChangeShapeType="1"/>
          </p:cNvSpPr>
          <p:nvPr/>
        </p:nvSpPr>
        <p:spPr bwMode="auto">
          <a:xfrm>
            <a:off x="6011863" y="6597650"/>
            <a:ext cx="3132137" cy="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45719" rIns="45719"/>
          <a:lstStyle/>
          <a:p>
            <a:endParaRPr lang="ru-RU"/>
          </a:p>
        </p:txBody>
      </p:sp>
      <p:sp>
        <p:nvSpPr>
          <p:cNvPr id="7" name="Shape 48"/>
          <p:cNvSpPr>
            <a:spLocks noChangeArrowheads="1"/>
          </p:cNvSpPr>
          <p:nvPr/>
        </p:nvSpPr>
        <p:spPr bwMode="auto">
          <a:xfrm>
            <a:off x="0" y="-26988"/>
            <a:ext cx="9144000" cy="763588"/>
          </a:xfrm>
          <a:prstGeom prst="rect">
            <a:avLst/>
          </a:prstGeom>
          <a:solidFill>
            <a:srgbClr val="0070C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19" rIns="45719" anchor="ctr"/>
          <a:lstStyle>
            <a:lvl1pPr indent="449263" hangingPunct="0">
              <a:defRPr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1pPr>
            <a:lvl2pPr marL="742950" indent="-285750" hangingPunct="0">
              <a:defRPr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2pPr>
            <a:lvl3pPr marL="1143000" indent="-228600" hangingPunct="0">
              <a:defRPr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3pPr>
            <a:lvl4pPr marL="1600200" indent="-228600" hangingPunct="0">
              <a:defRPr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4pPr>
            <a:lvl5pPr marL="2057400" indent="-228600" hangingPunct="0">
              <a:defRPr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5pPr>
            <a:lvl6pPr marL="2514600" indent="-22860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6pPr>
            <a:lvl7pPr marL="2971800" indent="-22860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7pPr>
            <a:lvl8pPr marL="3429000" indent="-22860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8pPr>
            <a:lvl9pPr marL="3886200" indent="-22860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9pPr>
          </a:lstStyle>
          <a:p>
            <a:pPr algn="ctr">
              <a:defRPr/>
            </a:pPr>
            <a:endParaRPr lang="ru-RU" altLang="ru-RU" sz="4400">
              <a:solidFill>
                <a:srgbClr val="FFFFFF"/>
              </a:solidFill>
            </a:endParaRPr>
          </a:p>
        </p:txBody>
      </p:sp>
      <p:pic>
        <p:nvPicPr>
          <p:cNvPr id="8" name="image1.tif" descr="самара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44450"/>
            <a:ext cx="576263" cy="627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51" name="Shape 5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52" name="Shape 52"/>
          <p:cNvSpPr>
            <a:spLocks noGrp="1"/>
          </p:cNvSpPr>
          <p:nvPr>
            <p:ph type="title"/>
          </p:nvPr>
        </p:nvSpPr>
        <p:spPr>
          <a:xfrm>
            <a:off x="1187624" y="-27384"/>
            <a:ext cx="7270577" cy="737321"/>
          </a:xfrm>
          <a:prstGeom prst="rect">
            <a:avLst/>
          </a:prstGeom>
          <a:noFill/>
        </p:spPr>
        <p:txBody>
          <a:bodyPr/>
          <a:lstStyle>
            <a:lvl1pPr indent="0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9" name="Shape 5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674D924-34EC-4058-8A6A-F30E602643F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6216667"/>
      </p:ext>
    </p:extLst>
  </p:cSld>
  <p:clrMapOvr>
    <a:masterClrMapping/>
  </p:clrMapOvr>
  <p:transition spd="med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654724" y="356631"/>
            <a:ext cx="5638800" cy="471365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algn="l">
              <a:defRPr sz="3200" b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54724" y="825955"/>
            <a:ext cx="4114800" cy="267661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1867" b="1" baseline="0">
                <a:solidFill>
                  <a:schemeClr val="bg1">
                    <a:lumMod val="75000"/>
                  </a:schemeClr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dirty="0"/>
              <a:t>SUBTEXT GOES HERE</a:t>
            </a:r>
          </a:p>
        </p:txBody>
      </p:sp>
    </p:spTree>
    <p:extLst>
      <p:ext uri="{BB962C8B-B14F-4D97-AF65-F5344CB8AC3E}">
        <p14:creationId xmlns:p14="http://schemas.microsoft.com/office/powerpoint/2010/main" val="1499009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7"/>
          <p:cNvGrpSpPr/>
          <p:nvPr userDrawn="1"/>
        </p:nvGrpSpPr>
        <p:grpSpPr>
          <a:xfrm>
            <a:off x="0" y="6731858"/>
            <a:ext cx="9144000" cy="126199"/>
            <a:chOff x="0" y="2573904"/>
            <a:chExt cx="8767278" cy="44695"/>
          </a:xfrm>
        </p:grpSpPr>
        <p:grpSp>
          <p:nvGrpSpPr>
            <p:cNvPr id="4" name="Group 43"/>
            <p:cNvGrpSpPr/>
            <p:nvPr/>
          </p:nvGrpSpPr>
          <p:grpSpPr>
            <a:xfrm>
              <a:off x="0" y="2573904"/>
              <a:ext cx="3752335" cy="44695"/>
              <a:chOff x="0" y="2573904"/>
              <a:chExt cx="3752335" cy="44695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375467"/>
                <a:endParaRPr lang="en-US" sz="2667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375467"/>
                <a:endParaRPr lang="en-US" sz="2667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375467"/>
                <a:endParaRPr lang="en-US" sz="2667" dirty="0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5" name="Group 44"/>
            <p:cNvGrpSpPr/>
            <p:nvPr/>
          </p:nvGrpSpPr>
          <p:grpSpPr>
            <a:xfrm>
              <a:off x="3752335" y="2573904"/>
              <a:ext cx="5014943" cy="44695"/>
              <a:chOff x="0" y="2573904"/>
              <a:chExt cx="5014943" cy="44695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375467"/>
                <a:endParaRPr lang="en-US" sz="2667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375467"/>
                <a:endParaRPr lang="en-US" sz="2667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375467"/>
                <a:endParaRPr lang="en-US" sz="2667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3752335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375467"/>
                <a:endParaRPr lang="en-US" sz="2667" dirty="0">
                  <a:solidFill>
                    <a:prstClr val="white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2465396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3_Заголовок, текс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"/>
          <p:cNvSpPr txBox="1">
            <a:spLocks/>
          </p:cNvSpPr>
          <p:nvPr userDrawn="1"/>
        </p:nvSpPr>
        <p:spPr>
          <a:xfrm>
            <a:off x="0" y="0"/>
            <a:ext cx="9144000" cy="764704"/>
          </a:xfrm>
          <a:prstGeom prst="rect">
            <a:avLst/>
          </a:prstGeom>
          <a:solidFill>
            <a:srgbClr val="0070C1"/>
          </a:solidFill>
        </p:spPr>
        <p:txBody>
          <a:bodyPr vert="horz" lIns="121920" tIns="60960" rIns="121920" bIns="60960" rtlCol="0" anchor="ctr">
            <a:normAutofit fontScale="85000" lnSpcReduction="20000"/>
          </a:bodyPr>
          <a:lstStyle>
            <a:lvl1pPr indent="450000"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5867" dirty="0">
              <a:solidFill>
                <a:srgbClr val="FFFFFF"/>
              </a:solidFill>
              <a:sym typeface="Arial"/>
            </a:endParaRPr>
          </a:p>
        </p:txBody>
      </p:sp>
      <p:pic>
        <p:nvPicPr>
          <p:cNvPr id="6" name="Picture 7" descr="самара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4624"/>
            <a:ext cx="576064" cy="62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172400" y="6513864"/>
            <a:ext cx="514400" cy="365125"/>
          </a:xfrm>
          <a:prstGeom prst="rect">
            <a:avLst/>
          </a:prstGeom>
        </p:spPr>
        <p:txBody>
          <a:bodyPr anchor="b"/>
          <a:lstStyle/>
          <a:p>
            <a:fld id="{33D78B8A-58FF-4BB4-B6B6-A98D4AC5AC54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3"/>
          </p:nvPr>
        </p:nvSpPr>
        <p:spPr>
          <a:xfrm>
            <a:off x="468313" y="981076"/>
            <a:ext cx="8424862" cy="54006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562662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5194300"/>
            <a:ext cx="7467600" cy="914400"/>
          </a:xfrm>
        </p:spPr>
        <p:txBody>
          <a:bodyPr anchor="b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686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" y="6032503"/>
            <a:ext cx="6400800" cy="7493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spcBef>
                <a:spcPct val="0"/>
              </a:spcBef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spcBef>
                <a:spcPct val="0"/>
              </a:spcBef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2463" y="6381750"/>
            <a:ext cx="2133600" cy="476250"/>
          </a:xfrm>
        </p:spPr>
        <p:txBody>
          <a:bodyPr/>
          <a:lstStyle>
            <a:lvl1pPr eaLnBrk="1" hangingPunct="1">
              <a:spcBef>
                <a:spcPct val="0"/>
              </a:spcBef>
              <a:defRPr>
                <a:solidFill>
                  <a:srgbClr val="6488A2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FCFBE439-5560-45B4-B201-E9D769E40A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094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05663" y="6308725"/>
            <a:ext cx="1905000" cy="457200"/>
          </a:xfrm>
        </p:spPr>
        <p:txBody>
          <a:bodyPr/>
          <a:lstStyle>
            <a:lvl1pPr eaLnBrk="1" hangingPunct="1">
              <a:defRPr>
                <a:solidFill>
                  <a:srgbClr val="6488A2"/>
                </a:solidFill>
              </a:defRPr>
            </a:lvl1pPr>
          </a:lstStyle>
          <a:p>
            <a:pPr>
              <a:defRPr/>
            </a:pPr>
            <a:fld id="{C0D4FFEC-7852-487D-A905-D32C3578CE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4513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4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39000" y="6400800"/>
            <a:ext cx="1905000" cy="457200"/>
          </a:xfrm>
        </p:spPr>
        <p:txBody>
          <a:bodyPr/>
          <a:lstStyle>
            <a:lvl1pPr eaLnBrk="1" hangingPunct="1">
              <a:defRPr>
                <a:solidFill>
                  <a:srgbClr val="6488A2"/>
                </a:solidFill>
              </a:defRPr>
            </a:lvl1pPr>
          </a:lstStyle>
          <a:p>
            <a:pPr>
              <a:defRPr/>
            </a:pPr>
            <a:fld id="{70ED0056-4EAE-4669-9C62-57393F9840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260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447800"/>
            <a:ext cx="38862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24400" y="1447800"/>
            <a:ext cx="38862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569E3A78-47C6-4FFA-A544-53654E82DD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7497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7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120" y="1535117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120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35825" y="6356350"/>
            <a:ext cx="1905000" cy="457200"/>
          </a:xfrm>
        </p:spPr>
        <p:txBody>
          <a:bodyPr/>
          <a:lstStyle>
            <a:lvl1pPr eaLnBrk="1" hangingPunct="1">
              <a:defRPr lang="ru-RU">
                <a:solidFill>
                  <a:srgbClr val="6488A2"/>
                </a:solidFill>
              </a:defRPr>
            </a:lvl1pPr>
          </a:lstStyle>
          <a:p>
            <a:pPr>
              <a:defRPr/>
            </a:pPr>
            <a:fld id="{CA530841-14F8-4E20-9E2E-33F097FB9E28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01932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AEEA3947-5857-4D83-B1BE-27CC538E8A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4634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0731417D-008F-421A-B253-CC4B7D0518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9821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8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hape 2"/>
          <p:cNvSpPr>
            <a:spLocks noChangeShapeType="1"/>
          </p:cNvSpPr>
          <p:nvPr/>
        </p:nvSpPr>
        <p:spPr bwMode="auto">
          <a:xfrm>
            <a:off x="0" y="6597650"/>
            <a:ext cx="6011863" cy="0"/>
          </a:xfrm>
          <a:prstGeom prst="line">
            <a:avLst/>
          </a:prstGeom>
          <a:noFill/>
          <a:ln w="63500">
            <a:solidFill>
              <a:srgbClr val="0070C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45719" rIns="45719"/>
          <a:lstStyle/>
          <a:p>
            <a:endParaRPr lang="ru-RU"/>
          </a:p>
        </p:txBody>
      </p:sp>
      <p:sp>
        <p:nvSpPr>
          <p:cNvPr id="2051" name="Shape 3"/>
          <p:cNvSpPr>
            <a:spLocks noChangeArrowheads="1"/>
          </p:cNvSpPr>
          <p:nvPr/>
        </p:nvSpPr>
        <p:spPr bwMode="auto">
          <a:xfrm>
            <a:off x="2051050" y="6597650"/>
            <a:ext cx="5976938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19" rIns="45719">
            <a:spAutoFit/>
          </a:bodyPr>
          <a:lstStyle/>
          <a:p>
            <a:pPr hangingPunct="0"/>
            <a:r>
              <a:rPr lang="ru-RU" altLang="ru-RU" sz="1200">
                <a:solidFill>
                  <a:srgbClr val="898989"/>
                </a:solidFill>
                <a:sym typeface="Arial" charset="0"/>
              </a:rPr>
              <a:t>Министерство экономического развития и инвестиций Самарской области</a:t>
            </a:r>
          </a:p>
        </p:txBody>
      </p:sp>
      <p:sp>
        <p:nvSpPr>
          <p:cNvPr id="2052" name="Shape 4"/>
          <p:cNvSpPr>
            <a:spLocks noChangeShapeType="1"/>
          </p:cNvSpPr>
          <p:nvPr/>
        </p:nvSpPr>
        <p:spPr bwMode="auto">
          <a:xfrm>
            <a:off x="6011863" y="6597650"/>
            <a:ext cx="3132137" cy="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45719" rIns="45719"/>
          <a:lstStyle/>
          <a:p>
            <a:endParaRPr lang="ru-RU"/>
          </a:p>
        </p:txBody>
      </p:sp>
      <p:sp>
        <p:nvSpPr>
          <p:cNvPr id="2053" name="Shape 5"/>
          <p:cNvSpPr>
            <a:spLocks noChangeArrowheads="1"/>
          </p:cNvSpPr>
          <p:nvPr/>
        </p:nvSpPr>
        <p:spPr bwMode="auto">
          <a:xfrm>
            <a:off x="0" y="-26988"/>
            <a:ext cx="9144000" cy="763588"/>
          </a:xfrm>
          <a:prstGeom prst="rect">
            <a:avLst/>
          </a:prstGeom>
          <a:solidFill>
            <a:srgbClr val="0070C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19" rIns="45719" anchor="ctr"/>
          <a:lstStyle/>
          <a:p>
            <a:pPr indent="449263" algn="ctr" hangingPunct="0"/>
            <a:r>
              <a:rPr lang="ru-RU" altLang="ru-RU" sz="4400">
                <a:solidFill>
                  <a:srgbClr val="FFFFFF"/>
                </a:solidFill>
                <a:sym typeface="Arial" charset="0"/>
              </a:rPr>
              <a:t>Образец заголовка</a:t>
            </a:r>
          </a:p>
        </p:txBody>
      </p:sp>
      <p:pic>
        <p:nvPicPr>
          <p:cNvPr id="2054" name="image1.png" descr="самара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44450"/>
            <a:ext cx="576263" cy="627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031" name="Shape 7"/>
          <p:cNvSpPr>
            <a:spLocks noGrp="1"/>
          </p:cNvSpPr>
          <p:nvPr>
            <p:ph type="sldNum" sz="quarter" idx="2"/>
          </p:nvPr>
        </p:nvSpPr>
        <p:spPr bwMode="auto">
          <a:xfrm>
            <a:off x="8172450" y="6634163"/>
            <a:ext cx="2476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vert="horz" wrap="none" lIns="45719" tIns="45720" rIns="45719" bIns="45720" numCol="1" anchor="b" anchorCtr="0" compatLnSpc="1">
            <a:prstTxWarp prst="textNoShape">
              <a:avLst/>
            </a:prstTxWarp>
            <a:spAutoFit/>
          </a:bodyPr>
          <a:lstStyle>
            <a:lvl1pPr hangingPunct="0">
              <a:defRPr sz="1000">
                <a:solidFill>
                  <a:srgbClr val="808080"/>
                </a:solidFill>
                <a:cs typeface="Arial" charset="0"/>
                <a:sym typeface="Arial" charset="0"/>
              </a:defRPr>
            </a:lvl1pPr>
          </a:lstStyle>
          <a:p>
            <a:fld id="{B674D924-34EC-4058-8A6A-F30E602643F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056" name="Shape 8"/>
          <p:cNvSpPr>
            <a:spLocks noGrp="1"/>
          </p:cNvSpPr>
          <p:nvPr>
            <p:ph type="body" idx="1"/>
          </p:nvPr>
        </p:nvSpPr>
        <p:spPr bwMode="auto">
          <a:xfrm>
            <a:off x="468313" y="981075"/>
            <a:ext cx="8424862" cy="540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vert="horz" wrap="square" lIns="45719" tIns="45720" rIns="45719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>
                <a:sym typeface="Arial" charset="0"/>
              </a:rPr>
              <a:t>Уровень текста 1</a:t>
            </a:r>
          </a:p>
          <a:p>
            <a:pPr lvl="1"/>
            <a:r>
              <a:rPr lang="ru-RU" altLang="ru-RU" smtClean="0">
                <a:sym typeface="Arial" charset="0"/>
              </a:rPr>
              <a:t>Уровень текста 2</a:t>
            </a:r>
          </a:p>
          <a:p>
            <a:pPr lvl="2"/>
            <a:r>
              <a:rPr lang="ru-RU" altLang="ru-RU" smtClean="0">
                <a:sym typeface="Arial" charset="0"/>
              </a:rPr>
              <a:t>Уровень текста 3</a:t>
            </a:r>
          </a:p>
          <a:p>
            <a:pPr lvl="3"/>
            <a:r>
              <a:rPr lang="ru-RU" altLang="ru-RU" smtClean="0">
                <a:sym typeface="Arial" charset="0"/>
              </a:rPr>
              <a:t>Уровень текста 4</a:t>
            </a:r>
          </a:p>
          <a:p>
            <a:pPr lvl="4"/>
            <a:r>
              <a:rPr lang="ru-RU" altLang="ru-RU" smtClean="0">
                <a:sym typeface="Arial" charset="0"/>
              </a:rPr>
              <a:t>Уровень текста 5</a:t>
            </a:r>
          </a:p>
        </p:txBody>
      </p:sp>
      <p:sp>
        <p:nvSpPr>
          <p:cNvPr id="2057" name="Shape 9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solidFill>
            <a:srgbClr val="0070C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vert="horz" wrap="square" lIns="45719" tIns="45720" rIns="45719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>
                <a:sym typeface="Arial" charset="0"/>
              </a:rPr>
              <a:t>Текст заголовка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ransition spd="med"/>
  <p:hf hdr="0" dt="0"/>
  <p:txStyles>
    <p:titleStyle>
      <a:lvl1pPr indent="449263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/>
          <a:ea typeface="Arial"/>
          <a:cs typeface="Arial"/>
          <a:sym typeface="Arial" charset="0"/>
        </a:defRPr>
      </a:lvl1pPr>
      <a:lvl2pPr indent="449263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/>
          <a:ea typeface="Arial"/>
          <a:cs typeface="Arial"/>
          <a:sym typeface="Arial" charset="0"/>
        </a:defRPr>
      </a:lvl2pPr>
      <a:lvl3pPr indent="449263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/>
          <a:ea typeface="Arial"/>
          <a:cs typeface="Arial"/>
          <a:sym typeface="Arial" charset="0"/>
        </a:defRPr>
      </a:lvl3pPr>
      <a:lvl4pPr indent="449263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/>
          <a:ea typeface="Arial"/>
          <a:cs typeface="Arial"/>
          <a:sym typeface="Arial" charset="0"/>
        </a:defRPr>
      </a:lvl4pPr>
      <a:lvl5pPr indent="449263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/>
          <a:ea typeface="Arial"/>
          <a:cs typeface="Arial"/>
          <a:sym typeface="Arial" charset="0"/>
        </a:defRPr>
      </a:lvl5pPr>
      <a:lvl6pPr marL="0" marR="0" indent="450000" algn="ctr" defTabSz="9144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6pPr>
      <a:lvl7pPr marL="0" marR="0" indent="450000" algn="ctr" defTabSz="9144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7pPr>
      <a:lvl8pPr marL="0" marR="0" indent="450000" algn="ctr" defTabSz="9144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8pPr>
      <a:lvl9pPr marL="0" marR="0" indent="450000" algn="ctr" defTabSz="9144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9pPr>
    </p:titleStyle>
    <p:bodyStyle>
      <a:lvl1pPr marL="342900" indent="-342900" algn="l" rtl="0" eaLnBrk="1" fontAlgn="base" hangingPunct="1">
        <a:spcBef>
          <a:spcPts val="700"/>
        </a:spcBef>
        <a:spcAft>
          <a:spcPct val="0"/>
        </a:spcAft>
        <a:buSzPct val="100000"/>
        <a:buFont typeface="Arial" charset="0"/>
        <a:buChar char="•"/>
        <a:defRPr sz="32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1pPr>
      <a:lvl2pPr marL="782638" indent="-325438" algn="l" rtl="0" eaLnBrk="1" fontAlgn="base" hangingPunct="1">
        <a:spcBef>
          <a:spcPts val="700"/>
        </a:spcBef>
        <a:spcAft>
          <a:spcPct val="0"/>
        </a:spcAft>
        <a:buSzPct val="100000"/>
        <a:buFont typeface="Arial" charset="0"/>
        <a:buChar char="–"/>
        <a:defRPr sz="32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2pPr>
      <a:lvl3pPr marL="1219200" indent="-304800" algn="l" rtl="0" eaLnBrk="1" fontAlgn="base" hangingPunct="1">
        <a:spcBef>
          <a:spcPts val="700"/>
        </a:spcBef>
        <a:spcAft>
          <a:spcPct val="0"/>
        </a:spcAft>
        <a:buSzPct val="100000"/>
        <a:buFont typeface="Arial" charset="0"/>
        <a:buChar char="•"/>
        <a:defRPr sz="32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3pPr>
      <a:lvl4pPr marL="1736725" indent="-365125" algn="l" rtl="0" eaLnBrk="1" fontAlgn="base" hangingPunct="1">
        <a:spcBef>
          <a:spcPts val="700"/>
        </a:spcBef>
        <a:spcAft>
          <a:spcPct val="0"/>
        </a:spcAft>
        <a:buSzPct val="100000"/>
        <a:buFont typeface="Arial" charset="0"/>
        <a:buChar char="–"/>
        <a:defRPr sz="32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4pPr>
      <a:lvl5pPr marL="2193925" indent="-365125" algn="l" rtl="0" eaLnBrk="1" fontAlgn="base" hangingPunct="1">
        <a:spcBef>
          <a:spcPts val="700"/>
        </a:spcBef>
        <a:spcAft>
          <a:spcPct val="0"/>
        </a:spcAft>
        <a:buSzPct val="100000"/>
        <a:buFont typeface="Arial" charset="0"/>
        <a:buChar char="»"/>
        <a:defRPr sz="32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5pPr>
      <a:lvl6pPr marL="2651760" marR="0" indent="-365760" algn="l" defTabSz="914400" rtl="0" eaLnBrk="1" latinLnBrk="0" hangingPunct="1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6pPr>
      <a:lvl7pPr marL="3108960" marR="0" indent="-365760" algn="l" defTabSz="914400" rtl="0" eaLnBrk="1" latinLnBrk="0" hangingPunct="1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7pPr>
      <a:lvl8pPr marL="3566159" marR="0" indent="-365759" algn="l" defTabSz="914400" rtl="0" eaLnBrk="1" latinLnBrk="0" hangingPunct="1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8pPr>
      <a:lvl9pPr marL="4023359" marR="0" indent="-365759" algn="l" defTabSz="914400" rtl="0" eaLnBrk="1" latinLnBrk="0" hangingPunct="1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9pPr>
    </p:bodyStyle>
    <p:otherStyle>
      <a:lvl1pPr marL="0" marR="0" indent="0" algn="l" defTabSz="9144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457200" algn="l" defTabSz="9144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914400" algn="l" defTabSz="9144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1371600" algn="l" defTabSz="9144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1828800" algn="l" defTabSz="9144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2286000" algn="l" defTabSz="9144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2743200" algn="l" defTabSz="9144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3200400" algn="l" defTabSz="9144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3657600" algn="l" defTabSz="9144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6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924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Заголовок</a:t>
            </a:r>
          </a:p>
        </p:txBody>
      </p:sp>
      <p:sp>
        <p:nvSpPr>
          <p:cNvPr id="3676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47800"/>
            <a:ext cx="79248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676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172200"/>
            <a:ext cx="154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50000"/>
              </a:spcBef>
              <a:defRPr sz="14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676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438400" y="6172200"/>
            <a:ext cx="408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50000"/>
              </a:spcBef>
              <a:defRPr sz="14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676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13600" y="6375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sz="1400">
                <a:solidFill>
                  <a:srgbClr val="FFFFFF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fld id="{4DD21343-6BE7-421F-AB15-19A0B0B13D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5621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1981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438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895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352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10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22096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5" r:id="rId9"/>
  </p:sldLayoutIdLst>
  <p:hf hdr="0" ftr="0" dt="0"/>
  <p:txStyles>
    <p:titleStyle>
      <a:lvl1pPr algn="ctr" defTabSz="1219170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628799"/>
            <a:ext cx="8460432" cy="1470026"/>
          </a:xfrm>
        </p:spPr>
        <p:txBody>
          <a:bodyPr/>
          <a:lstStyle/>
          <a:p>
            <a:pPr lvl="0"/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О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мерах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социальной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поддержки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участников специальной военной операции и членов их семей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body" sz="quarter" idx="1"/>
          </p:nvPr>
        </p:nvSpPr>
        <p:spPr>
          <a:xfrm>
            <a:off x="2555775" y="4077072"/>
            <a:ext cx="6400801" cy="1296144"/>
          </a:xfrm>
        </p:spPr>
        <p:txBody>
          <a:bodyPr/>
          <a:lstStyle/>
          <a:p>
            <a:r>
              <a:rPr lang="ru-RU" dirty="0" smtClean="0"/>
              <a:t>Начальник территориального отдела Центрального округа Министерства социально-демографической и семейной политики Самарской области</a:t>
            </a:r>
          </a:p>
          <a:p>
            <a:r>
              <a:rPr lang="ru-RU" dirty="0" smtClean="0"/>
              <a:t>М.А. </a:t>
            </a:r>
            <a:r>
              <a:rPr lang="ru-RU" dirty="0" err="1" smtClean="0"/>
              <a:t>Братанова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74D924-34EC-4058-8A6A-F30E602643FD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372783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Категории участников СВО</a:t>
            </a:r>
            <a:endParaRPr lang="ru-RU" sz="1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74D924-34EC-4058-8A6A-F30E602643FD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827584" y="983261"/>
            <a:ext cx="7418291" cy="408620"/>
          </a:xfrm>
          <a:prstGeom prst="round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algn="ctr" hangingPunct="0"/>
            <a:r>
              <a:rPr lang="ru-RU" dirty="0" smtClean="0">
                <a:latin typeface="Times New Roman"/>
                <a:ea typeface="Calibri"/>
              </a:rPr>
              <a:t>Военнослужащие по контракту о прохождении военной службы</a:t>
            </a:r>
            <a:endParaRPr kumimoji="0" lang="ru-RU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935595" y="3068960"/>
            <a:ext cx="7432811" cy="1021554"/>
          </a:xfrm>
          <a:prstGeom prst="round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algn="ctr" hangingPunct="0"/>
            <a:r>
              <a:rPr lang="ru-RU" dirty="0" smtClean="0">
                <a:latin typeface="Times New Roman"/>
                <a:ea typeface="Calibri"/>
              </a:rPr>
              <a:t>Лица, заключившие </a:t>
            </a:r>
            <a:r>
              <a:rPr lang="ru-RU" dirty="0">
                <a:latin typeface="Times New Roman"/>
                <a:ea typeface="Calibri"/>
              </a:rPr>
              <a:t>контракт о добровольном содействии в выполнении задач, возложенных на Вооруженные Силы Российской </a:t>
            </a:r>
            <a:r>
              <a:rPr lang="ru-RU" dirty="0" smtClean="0">
                <a:latin typeface="Times New Roman"/>
                <a:ea typeface="Calibri"/>
              </a:rPr>
              <a:t>Федерации (добровольцы)</a:t>
            </a:r>
            <a:endParaRPr kumimoji="0" lang="ru-RU" sz="1800" b="0" i="0" u="none" strike="noStrike" cap="none" spc="0" normalizeH="0" dirty="0">
              <a:ln>
                <a:noFill/>
              </a:ln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896834" y="1847320"/>
            <a:ext cx="7425551" cy="715087"/>
          </a:xfrm>
          <a:prstGeom prst="round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algn="ctr" hangingPunct="0"/>
            <a:r>
              <a:rPr lang="ru-RU" dirty="0" smtClean="0">
                <a:latin typeface="Times New Roman"/>
                <a:ea typeface="Times New Roman"/>
              </a:rPr>
              <a:t>Граждане, призванные </a:t>
            </a:r>
            <a:r>
              <a:rPr lang="ru-RU" dirty="0">
                <a:latin typeface="Times New Roman"/>
                <a:ea typeface="Times New Roman"/>
              </a:rPr>
              <a:t>на военную службу по мобилизации в Вооруженные Силы Российской Федерации</a:t>
            </a:r>
            <a:endParaRPr kumimoji="0" lang="ru-RU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971600" y="4558934"/>
            <a:ext cx="7360802" cy="923328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algn="ctr" hangingPunct="0"/>
            <a:r>
              <a:rPr lang="ru-RU" dirty="0" smtClean="0">
                <a:latin typeface="Times New Roman"/>
                <a:ea typeface="Calibri"/>
              </a:rPr>
              <a:t>Участники </a:t>
            </a:r>
            <a:r>
              <a:rPr lang="ru-RU" dirty="0">
                <a:latin typeface="Times New Roman"/>
                <a:ea typeface="Calibri"/>
              </a:rPr>
              <a:t>добровольческих формирований, содействующих выполнению задач, возложенных на Вооруженные Силы Российской Федерации, участвующие (принимавшие участие) в специальной военной операции</a:t>
            </a:r>
          </a:p>
        </p:txBody>
      </p:sp>
    </p:spTree>
    <p:extLst>
      <p:ext uri="{BB962C8B-B14F-4D97-AF65-F5344CB8AC3E}">
        <p14:creationId xmlns:p14="http://schemas.microsoft.com/office/powerpoint/2010/main" val="403876178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Цифровая система интегрального мониторинга </a:t>
            </a:r>
            <a:br>
              <a:rPr lang="ru-RU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(социальный паспорт)</a:t>
            </a:r>
            <a:endParaRPr lang="ru-RU" sz="1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74D924-34EC-4058-8A6A-F30E602643FD}" type="slidenum">
              <a:rPr lang="ru-RU" smtClean="0"/>
              <a:pPr/>
              <a:t>3</a:t>
            </a:fld>
            <a:endParaRPr lang="ru-RU"/>
          </a:p>
        </p:txBody>
      </p:sp>
      <p:pic>
        <p:nvPicPr>
          <p:cNvPr id="4100" name="Picture 4" descr="https://i.mycdn.me/i?r=AzEPZsRbOZEKgBhR0XGMT1Rklj8hl_eVTvXlah84AWT0n6aKTM5SRkZCeTgDn6uOyic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5" y="764704"/>
            <a:ext cx="3182931" cy="2416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AutoShape 6" descr="https://www.rifoms.ru/images/va-vaa-a(1)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AutoShape 8" descr="https://www.rifoms.ru/images/va-vaa-a(1)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5000628" y="857232"/>
            <a:ext cx="3857652" cy="230832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rPr>
              <a:t>Подключены:</a:t>
            </a: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lang="ru-RU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органы исполнительной власти Самарской области</a:t>
            </a: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18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rPr>
              <a:t> органы местного самоуправления</a:t>
            </a: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lang="ru-RU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организации, обеспечивающие предоставление услуг</a:t>
            </a:r>
            <a:endParaRPr kumimoji="0" lang="ru-RU" sz="1800" b="0" i="0" u="none" strike="noStrike" cap="none" spc="0" normalizeH="0" baseline="0" dirty="0" smtClean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14348" y="3143248"/>
            <a:ext cx="2571768" cy="923328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rPr>
              <a:t>Администрации</a:t>
            </a:r>
            <a:r>
              <a:rPr kumimoji="0" lang="ru-RU" sz="1800" b="0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rPr>
              <a:t> муниципальных образований</a:t>
            </a:r>
            <a:endParaRPr kumimoji="0" lang="ru-RU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14348" y="4071942"/>
            <a:ext cx="2571768" cy="2062101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16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rPr>
              <a:t> ведение социальных паспортов</a:t>
            </a: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lang="ru-RU" sz="16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направление потребностей в соответствующие органы</a:t>
            </a: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16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rPr>
              <a:t> контроль</a:t>
            </a:r>
            <a:r>
              <a:rPr kumimoji="0" lang="ru-RU" sz="1600" b="0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rPr>
              <a:t> за исполнением потребностей</a:t>
            </a:r>
            <a:endParaRPr kumimoji="0" lang="ru-RU" sz="16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714744" y="3143248"/>
            <a:ext cx="1714512" cy="36933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rPr>
              <a:t>Минздрав</a:t>
            </a:r>
            <a:endParaRPr kumimoji="0" lang="ru-RU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714744" y="3786190"/>
            <a:ext cx="1714512" cy="36933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spc="0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rPr>
              <a:t>Минсоц</a:t>
            </a:r>
            <a:endParaRPr kumimoji="0" lang="ru-RU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714744" y="4429132"/>
            <a:ext cx="1714512" cy="36933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spc="0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rPr>
              <a:t>Минобр</a:t>
            </a:r>
            <a:endParaRPr kumimoji="0" lang="ru-RU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714744" y="5715016"/>
            <a:ext cx="1714512" cy="36933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rPr>
              <a:t>ОМСУ</a:t>
            </a:r>
            <a:endParaRPr kumimoji="0" lang="ru-RU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5857884" y="3071810"/>
            <a:ext cx="1500198" cy="408620"/>
          </a:xfrm>
          <a:prstGeom prst="round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rPr>
              <a:t>Учреждения</a:t>
            </a:r>
            <a:endParaRPr kumimoji="0" lang="ru-RU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5857884" y="3786190"/>
            <a:ext cx="1500198" cy="408620"/>
          </a:xfrm>
          <a:prstGeom prst="round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rPr>
              <a:t>Учреждения</a:t>
            </a:r>
            <a:endParaRPr kumimoji="0" lang="ru-RU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5857884" y="4429132"/>
            <a:ext cx="1500198" cy="408620"/>
          </a:xfrm>
          <a:prstGeom prst="round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rPr>
              <a:t>Учреждения</a:t>
            </a:r>
            <a:endParaRPr kumimoji="0" lang="ru-RU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5857884" y="5072074"/>
            <a:ext cx="1500198" cy="408620"/>
          </a:xfrm>
          <a:prstGeom prst="round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rPr>
              <a:t>Учреждения</a:t>
            </a:r>
            <a:endParaRPr kumimoji="0" lang="ru-RU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5857884" y="5715016"/>
            <a:ext cx="1500198" cy="408620"/>
          </a:xfrm>
          <a:prstGeom prst="round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rPr>
              <a:t>Учреждения</a:t>
            </a:r>
            <a:endParaRPr kumimoji="0" lang="ru-RU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714744" y="5072074"/>
            <a:ext cx="1714512" cy="36933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rPr>
              <a:t>Иные ОИВ</a:t>
            </a:r>
            <a:endParaRPr kumimoji="0" lang="ru-RU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4" name="Рисунок 23" descr="https://st4.depositphotos.com/5934840/26280/v/950/depositphotos_262808494-stock-illustration-family-avatar-cartoon-character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8148" y="2928934"/>
            <a:ext cx="742313" cy="59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Рисунок 24" descr="https://st4.depositphotos.com/5934840/26280/v/950/depositphotos_262808494-stock-illustration-family-avatar-cartoon-character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9586" y="3714752"/>
            <a:ext cx="742313" cy="59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Рисунок 25" descr="https://st4.depositphotos.com/5934840/26280/v/950/depositphotos_262808494-stock-illustration-family-avatar-cartoon-character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9586" y="4286256"/>
            <a:ext cx="742313" cy="59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Рисунок 26" descr="https://st4.depositphotos.com/5934840/26280/v/950/depositphotos_262808494-stock-illustration-family-avatar-cartoon-character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9586" y="4929198"/>
            <a:ext cx="742313" cy="59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Рисунок 27" descr="https://st4.depositphotos.com/5934840/26280/v/950/depositphotos_262808494-stock-illustration-family-avatar-cartoon-character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9586" y="5572140"/>
            <a:ext cx="742313" cy="59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3" name="Прямая со стрелкой 32"/>
          <p:cNvCxnSpPr/>
          <p:nvPr/>
        </p:nvCxnSpPr>
        <p:spPr>
          <a:xfrm flipV="1">
            <a:off x="3286116" y="3929066"/>
            <a:ext cx="428628" cy="29650"/>
          </a:xfrm>
          <a:prstGeom prst="straightConnector1">
            <a:avLst/>
          </a:prstGeom>
          <a:noFill/>
          <a:ln w="25400" cap="flat">
            <a:solidFill>
              <a:schemeClr val="accent1"/>
            </a:solidFill>
            <a:prstDash val="solid"/>
            <a:round/>
            <a:headEnd type="arrow"/>
            <a:tailEnd type="arrow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38" name="Прямая со стрелкой 37"/>
          <p:cNvCxnSpPr/>
          <p:nvPr/>
        </p:nvCxnSpPr>
        <p:spPr>
          <a:xfrm flipV="1">
            <a:off x="3286116" y="3357562"/>
            <a:ext cx="428628" cy="29650"/>
          </a:xfrm>
          <a:prstGeom prst="straightConnector1">
            <a:avLst/>
          </a:prstGeom>
          <a:noFill/>
          <a:ln w="25400" cap="flat">
            <a:solidFill>
              <a:schemeClr val="accent1"/>
            </a:solidFill>
            <a:prstDash val="solid"/>
            <a:round/>
            <a:headEnd type="arrow"/>
            <a:tailEnd type="arrow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39" name="Прямая со стрелкой 38"/>
          <p:cNvCxnSpPr/>
          <p:nvPr/>
        </p:nvCxnSpPr>
        <p:spPr>
          <a:xfrm flipV="1">
            <a:off x="3286116" y="4643446"/>
            <a:ext cx="428628" cy="29650"/>
          </a:xfrm>
          <a:prstGeom prst="straightConnector1">
            <a:avLst/>
          </a:prstGeom>
          <a:noFill/>
          <a:ln w="25400" cap="flat">
            <a:solidFill>
              <a:schemeClr val="accent1"/>
            </a:solidFill>
            <a:prstDash val="solid"/>
            <a:round/>
            <a:headEnd type="arrow"/>
            <a:tailEnd type="arrow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0" name="Прямая со стрелкой 39"/>
          <p:cNvCxnSpPr/>
          <p:nvPr/>
        </p:nvCxnSpPr>
        <p:spPr>
          <a:xfrm flipV="1">
            <a:off x="3286116" y="5286388"/>
            <a:ext cx="428628" cy="29650"/>
          </a:xfrm>
          <a:prstGeom prst="straightConnector1">
            <a:avLst/>
          </a:prstGeom>
          <a:noFill/>
          <a:ln w="25400" cap="flat">
            <a:solidFill>
              <a:schemeClr val="accent1"/>
            </a:solidFill>
            <a:prstDash val="solid"/>
            <a:round/>
            <a:headEnd type="arrow"/>
            <a:tailEnd type="arrow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1" name="Прямая со стрелкой 40"/>
          <p:cNvCxnSpPr/>
          <p:nvPr/>
        </p:nvCxnSpPr>
        <p:spPr>
          <a:xfrm flipV="1">
            <a:off x="3286116" y="5929330"/>
            <a:ext cx="428628" cy="29650"/>
          </a:xfrm>
          <a:prstGeom prst="straightConnector1">
            <a:avLst/>
          </a:prstGeom>
          <a:noFill/>
          <a:ln w="25400" cap="flat">
            <a:solidFill>
              <a:schemeClr val="accent1"/>
            </a:solidFill>
            <a:prstDash val="solid"/>
            <a:round/>
            <a:headEnd type="arrow"/>
            <a:tailEnd type="arrow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2" name="Прямая со стрелкой 41"/>
          <p:cNvCxnSpPr/>
          <p:nvPr/>
        </p:nvCxnSpPr>
        <p:spPr>
          <a:xfrm flipV="1">
            <a:off x="5429256" y="3286124"/>
            <a:ext cx="428628" cy="29650"/>
          </a:xfrm>
          <a:prstGeom prst="straightConnector1">
            <a:avLst/>
          </a:prstGeom>
          <a:noFill/>
          <a:ln w="25400" cap="flat">
            <a:solidFill>
              <a:schemeClr val="accent1"/>
            </a:solidFill>
            <a:prstDash val="solid"/>
            <a:round/>
            <a:headEnd type="arrow"/>
            <a:tailEnd type="arrow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3" name="Прямая со стрелкой 42"/>
          <p:cNvCxnSpPr/>
          <p:nvPr/>
        </p:nvCxnSpPr>
        <p:spPr>
          <a:xfrm flipV="1">
            <a:off x="5429256" y="3929066"/>
            <a:ext cx="428628" cy="29650"/>
          </a:xfrm>
          <a:prstGeom prst="straightConnector1">
            <a:avLst/>
          </a:prstGeom>
          <a:noFill/>
          <a:ln w="25400" cap="flat">
            <a:solidFill>
              <a:schemeClr val="accent1"/>
            </a:solidFill>
            <a:prstDash val="solid"/>
            <a:round/>
            <a:headEnd type="arrow"/>
            <a:tailEnd type="arrow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4" name="Прямая со стрелкой 43"/>
          <p:cNvCxnSpPr/>
          <p:nvPr/>
        </p:nvCxnSpPr>
        <p:spPr>
          <a:xfrm flipV="1">
            <a:off x="5429256" y="4643446"/>
            <a:ext cx="428628" cy="29650"/>
          </a:xfrm>
          <a:prstGeom prst="straightConnector1">
            <a:avLst/>
          </a:prstGeom>
          <a:noFill/>
          <a:ln w="25400" cap="flat">
            <a:solidFill>
              <a:schemeClr val="accent1"/>
            </a:solidFill>
            <a:prstDash val="solid"/>
            <a:round/>
            <a:headEnd type="arrow"/>
            <a:tailEnd type="arrow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5" name="Прямая со стрелкой 44"/>
          <p:cNvCxnSpPr/>
          <p:nvPr/>
        </p:nvCxnSpPr>
        <p:spPr>
          <a:xfrm flipV="1">
            <a:off x="5429256" y="5286388"/>
            <a:ext cx="428628" cy="29650"/>
          </a:xfrm>
          <a:prstGeom prst="straightConnector1">
            <a:avLst/>
          </a:prstGeom>
          <a:noFill/>
          <a:ln w="25400" cap="flat">
            <a:solidFill>
              <a:schemeClr val="accent1"/>
            </a:solidFill>
            <a:prstDash val="solid"/>
            <a:round/>
            <a:headEnd type="arrow"/>
            <a:tailEnd type="arrow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6" name="Прямая со стрелкой 45"/>
          <p:cNvCxnSpPr/>
          <p:nvPr/>
        </p:nvCxnSpPr>
        <p:spPr>
          <a:xfrm flipV="1">
            <a:off x="5429256" y="5857892"/>
            <a:ext cx="428628" cy="29650"/>
          </a:xfrm>
          <a:prstGeom prst="straightConnector1">
            <a:avLst/>
          </a:prstGeom>
          <a:noFill/>
          <a:ln w="25400" cap="flat">
            <a:solidFill>
              <a:schemeClr val="accent1"/>
            </a:solidFill>
            <a:prstDash val="solid"/>
            <a:round/>
            <a:headEnd type="arrow"/>
            <a:tailEnd type="arrow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7" name="Прямая со стрелкой 46"/>
          <p:cNvCxnSpPr/>
          <p:nvPr/>
        </p:nvCxnSpPr>
        <p:spPr>
          <a:xfrm flipV="1">
            <a:off x="7358082" y="3286124"/>
            <a:ext cx="428628" cy="29650"/>
          </a:xfrm>
          <a:prstGeom prst="straightConnector1">
            <a:avLst/>
          </a:prstGeom>
          <a:noFill/>
          <a:ln w="25400" cap="flat">
            <a:solidFill>
              <a:schemeClr val="accent1"/>
            </a:solidFill>
            <a:prstDash val="solid"/>
            <a:round/>
            <a:headEnd type="arrow"/>
            <a:tailEnd type="arrow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8" name="Прямая со стрелкой 47"/>
          <p:cNvCxnSpPr/>
          <p:nvPr/>
        </p:nvCxnSpPr>
        <p:spPr>
          <a:xfrm flipV="1">
            <a:off x="7358082" y="4071942"/>
            <a:ext cx="428628" cy="29650"/>
          </a:xfrm>
          <a:prstGeom prst="straightConnector1">
            <a:avLst/>
          </a:prstGeom>
          <a:noFill/>
          <a:ln w="25400" cap="flat">
            <a:solidFill>
              <a:schemeClr val="accent1"/>
            </a:solidFill>
            <a:prstDash val="solid"/>
            <a:round/>
            <a:headEnd type="arrow"/>
            <a:tailEnd type="arrow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9" name="Прямая со стрелкой 48"/>
          <p:cNvCxnSpPr/>
          <p:nvPr/>
        </p:nvCxnSpPr>
        <p:spPr>
          <a:xfrm flipV="1">
            <a:off x="7358082" y="4643446"/>
            <a:ext cx="428628" cy="29650"/>
          </a:xfrm>
          <a:prstGeom prst="straightConnector1">
            <a:avLst/>
          </a:prstGeom>
          <a:noFill/>
          <a:ln w="25400" cap="flat">
            <a:solidFill>
              <a:schemeClr val="accent1"/>
            </a:solidFill>
            <a:prstDash val="solid"/>
            <a:round/>
            <a:headEnd type="arrow"/>
            <a:tailEnd type="arrow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0" name="Прямая со стрелкой 49"/>
          <p:cNvCxnSpPr/>
          <p:nvPr/>
        </p:nvCxnSpPr>
        <p:spPr>
          <a:xfrm flipV="1">
            <a:off x="7358082" y="5286388"/>
            <a:ext cx="428628" cy="29650"/>
          </a:xfrm>
          <a:prstGeom prst="straightConnector1">
            <a:avLst/>
          </a:prstGeom>
          <a:noFill/>
          <a:ln w="25400" cap="flat">
            <a:solidFill>
              <a:schemeClr val="accent1"/>
            </a:solidFill>
            <a:prstDash val="solid"/>
            <a:round/>
            <a:headEnd type="arrow"/>
            <a:tailEnd type="arrow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1" name="Прямая со стрелкой 50"/>
          <p:cNvCxnSpPr/>
          <p:nvPr/>
        </p:nvCxnSpPr>
        <p:spPr>
          <a:xfrm flipV="1">
            <a:off x="7358082" y="5857892"/>
            <a:ext cx="428628" cy="29650"/>
          </a:xfrm>
          <a:prstGeom prst="straightConnector1">
            <a:avLst/>
          </a:prstGeom>
          <a:noFill/>
          <a:ln w="25400" cap="flat">
            <a:solidFill>
              <a:schemeClr val="accent1"/>
            </a:solidFill>
            <a:prstDash val="solid"/>
            <a:round/>
            <a:headEnd type="arrow"/>
            <a:tailEnd type="arrow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</p:spTree>
    <p:extLst>
      <p:ext uri="{BB962C8B-B14F-4D97-AF65-F5344CB8AC3E}">
        <p14:creationId xmlns:p14="http://schemas.microsoft.com/office/powerpoint/2010/main" val="427157001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Helvetica"/>
              </a:rPr>
              <a:t>Психологическая помощь</a:t>
            </a:r>
            <a:endParaRPr lang="ru-RU" sz="3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74D924-34EC-4058-8A6A-F30E602643FD}" type="slidenum">
              <a:rPr lang="ru-RU" smtClean="0"/>
              <a:pPr/>
              <a:t>4</a:t>
            </a:fld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211" y="908720"/>
            <a:ext cx="8859453" cy="547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909144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Меры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поддержки участников СВО и членов их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семей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74D924-34EC-4058-8A6A-F30E602643FD}" type="slidenum">
              <a:rPr lang="ru-RU" smtClean="0"/>
              <a:pPr/>
              <a:t>5</a:t>
            </a:fld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6780810"/>
              </p:ext>
            </p:extLst>
          </p:nvPr>
        </p:nvGraphicFramePr>
        <p:xfrm>
          <a:off x="179512" y="534251"/>
          <a:ext cx="8821644" cy="5786856"/>
        </p:xfrm>
        <a:graphic>
          <a:graphicData uri="http://schemas.openxmlformats.org/drawingml/2006/table">
            <a:tbl>
              <a:tblPr firstRow="1" firstCol="1" bandRow="1"/>
              <a:tblGrid>
                <a:gridCol w="5964124"/>
                <a:gridCol w="1785950"/>
                <a:gridCol w="1071570"/>
              </a:tblGrid>
              <a:tr h="194321">
                <a:tc gridSpan="2">
                  <a:txBody>
                    <a:bodyPr/>
                    <a:lstStyle/>
                    <a:p>
                      <a:pPr marL="0" lv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70510" algn="l"/>
                        </a:tabLst>
                      </a:pPr>
                      <a:r>
                        <a:rPr lang="ru-RU" sz="12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Самостоятельные меры поддержки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342900" lvl="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romanUcPeriod"/>
                        <a:tabLst>
                          <a:tab pos="270510" algn="l"/>
                        </a:tabLs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70510" algn="l"/>
                        </a:tabLst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Телефон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325"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Социальное обслуживание на дому членам семей: детям-инвалидам и гражданам пожилого возраста (</a:t>
                      </a:r>
                      <a:r>
                        <a:rPr lang="ru-RU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бесплатно</a:t>
                      </a:r>
                      <a:endParaRPr lang="ru-RU" sz="12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АНО ЦСОН «Тольяттинский»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261033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70510" algn="l"/>
                        </a:tabLst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Бесплатные путевки детям в организации</a:t>
                      </a:r>
                      <a:r>
                        <a:rPr lang="ru-RU" sz="12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отдыха и оздоровления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ГКУ СО «КЦСОН Центрального округа»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773744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8642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70510" algn="l"/>
                        </a:tabLs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Бесплатная юридическая помощь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>
                          <a:tab pos="270510" algn="l"/>
                        </a:tabLst>
                        <a:defRPr/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ГКУ</a:t>
                      </a:r>
                      <a:r>
                        <a:rPr lang="ru-RU" sz="12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СО «</a:t>
                      </a:r>
                      <a:r>
                        <a:rPr lang="ru-RU" sz="1200" baseline="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Госюрбюро</a:t>
                      </a:r>
                      <a:r>
                        <a:rPr lang="ru-RU" sz="12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»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>
                          <a:tab pos="270510" algn="l"/>
                        </a:tabLst>
                        <a:defRPr/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760131</a:t>
                      </a:r>
                    </a:p>
                    <a:p>
                      <a:pPr marL="0" marR="0" lvl="0" indent="0" algn="l" defTabSz="91440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>
                          <a:tab pos="270510" algn="l"/>
                        </a:tabLst>
                        <a:defRPr/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762236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8642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70510" algn="l"/>
                        </a:tabLs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Психологическая поддержка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>
                          <a:tab pos="270510" algn="l"/>
                        </a:tabLst>
                        <a:defRPr/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ГКУ СО «КЦСОН Центрального округа»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>
                          <a:tab pos="270510" algn="l"/>
                        </a:tabLst>
                        <a:defRPr/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88002000122</a:t>
                      </a:r>
                    </a:p>
                    <a:p>
                      <a:pPr marL="0" marR="0" lvl="0" indent="0" algn="l" defTabSz="91440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>
                          <a:tab pos="270510" algn="l"/>
                        </a:tabLst>
                        <a:defRPr/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88001002125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8642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70510" algn="l"/>
                        </a:tabLst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Предоставление бесплатно во временное пользование технических средств реабилитации 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70510" algn="l"/>
                        </a:tabLst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ГКУ СО «КЦСОН Центрального округа»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70510" algn="l"/>
                        </a:tabLst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799008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475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70510" algn="l"/>
                        </a:tabLs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Освобождение семьи ребенка от платы, взимаемой за присмотр и уход за ребенком в государственных и муниципальных образовательных организациях Самарской области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>
                          <a:tab pos="270510" algn="l"/>
                        </a:tabLst>
                        <a:defRPr/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Учреждения дошкольного образования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>
                          <a:tab pos="270510" algn="l"/>
                        </a:tabLst>
                        <a:defRPr/>
                      </a:pP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2963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70510" algn="l"/>
                        </a:tabLs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Предоставление одноразового бесплатного горячего питания обучающимся 5 - 11 классов государственных и муниципальных образовательных учреждений Самарской области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70510" algn="l"/>
                        </a:tabLst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Образовательные учреждения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70510" algn="l"/>
                        </a:tabLst>
                      </a:pP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8642">
                <a:tc>
                  <a:txBody>
                    <a:bodyPr/>
                    <a:lstStyle/>
                    <a:p>
                      <a:pPr marL="0" marR="0" lvl="0" indent="0" algn="just" defTabSz="91440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>
                          <a:tab pos="270510" algn="l"/>
                        </a:tabLst>
                        <a:defRPr/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Снижение платы за арендуемые помещения и земельные участки из государственной собственности до 1 руб. за </a:t>
                      </a:r>
                      <a:r>
                        <a:rPr lang="ru-RU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год. Возможность расторгнуть договор аренды без применения штрафных санкций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>
                          <a:tab pos="270510" algn="l"/>
                        </a:tabLst>
                        <a:defRPr/>
                      </a:pP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>
                          <a:tab pos="270510" algn="l"/>
                        </a:tabLst>
                        <a:defRPr/>
                      </a:pP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8642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70510" algn="l"/>
                        </a:tabLs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Единовременная социальная выплата на оплату расходов, связанных с приобретением и установкой внутридомового газового </a:t>
                      </a:r>
                      <a:r>
                        <a:rPr lang="ru-RU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оборудования (до 169000 руб.)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70510" algn="l"/>
                        </a:tabLst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ГКУ СО «УСЗН Центрального округа»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70510" algn="l"/>
                        </a:tabLst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790566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8642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70510" algn="l"/>
                        </a:tabLs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</a:rPr>
                        <a:t>Освобождение от уплаты транспортного налога в 2022</a:t>
                      </a:r>
                      <a:r>
                        <a:rPr lang="ru-RU" sz="1200" baseline="0" dirty="0" smtClean="0">
                          <a:effectLst/>
                          <a:latin typeface="Times New Roman"/>
                          <a:ea typeface="Calibri"/>
                        </a:rPr>
                        <a:t> и 2023 годах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70510" algn="l"/>
                        </a:tabLst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ФНС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70510" algn="l"/>
                        </a:tabLst>
                      </a:pP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8642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70510" algn="l"/>
                        </a:tabLst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Индивидуальное медицинское сопровождение</a:t>
                      </a:r>
                      <a:r>
                        <a:rPr lang="ru-RU" sz="12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участников СВО и членов их семей. Медицинская реабилитация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70510" algn="l"/>
                        </a:tabLst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Учреждения здравоохранения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70510" algn="l"/>
                        </a:tabLst>
                      </a:pP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460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70510" algn="l"/>
                        </a:tabLst>
                      </a:pPr>
                      <a:r>
                        <a:rPr lang="ru-RU" sz="120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Неучет</a:t>
                      </a:r>
                      <a:r>
                        <a:rPr lang="ru-RU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дохода мобилизованного при назначении</a:t>
                      </a:r>
                      <a:r>
                        <a:rPr lang="ru-RU" sz="12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отдельных мер социальной поддержки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>
                          <a:tab pos="270510" algn="l"/>
                        </a:tabLst>
                        <a:defRPr/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ГКУ СО «УСЗН Центрального округа»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70510" algn="l"/>
                        </a:tabLst>
                      </a:pP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70510" algn="l"/>
                        </a:tabLst>
                      </a:pP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823274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74D924-34EC-4058-8A6A-F30E602643FD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fontAlgn="auto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270510" algn="l"/>
              </a:tabLst>
            </a:pPr>
            <a:r>
              <a:rPr lang="ru-RU" dirty="0">
                <a:solidFill>
                  <a:schemeClr val="bg1"/>
                </a:solidFill>
                <a:latin typeface="Times New Roman"/>
                <a:ea typeface="Calibri"/>
                <a:cs typeface="Helvetica"/>
                <a:sym typeface="Arial"/>
              </a:rPr>
              <a:t>Освобождение от уплаты транспортного </a:t>
            </a:r>
            <a:r>
              <a:rPr lang="ru-RU" dirty="0" smtClean="0">
                <a:solidFill>
                  <a:schemeClr val="bg1"/>
                </a:solidFill>
                <a:latin typeface="Times New Roman"/>
                <a:ea typeface="Calibri"/>
                <a:cs typeface="Helvetica"/>
                <a:sym typeface="Arial"/>
              </a:rPr>
              <a:t>налога</a:t>
            </a:r>
            <a:endParaRPr lang="ru-RU" sz="3600" dirty="0">
              <a:solidFill>
                <a:schemeClr val="bg1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0714624"/>
              </p:ext>
            </p:extLst>
          </p:nvPr>
        </p:nvGraphicFramePr>
        <p:xfrm>
          <a:off x="323528" y="1988840"/>
          <a:ext cx="8424936" cy="423281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26431"/>
                <a:gridCol w="5098505"/>
              </a:tblGrid>
              <a:tr h="6620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Категории налогоплательщиков  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011" marR="370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Категория</a:t>
                      </a:r>
                      <a:r>
                        <a:rPr lang="ru-RU" sz="1400" baseline="0" dirty="0" smtClean="0"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транспортных средств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011" marR="37011" marT="0" marB="0"/>
                </a:tc>
              </a:tr>
              <a:tr h="209027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Мобилизованные граждане, военнослужащие, проходящие военную службу в ВС РФ  по контракту, либо </a:t>
                      </a: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лица, заключившие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контракт о добровольном содействии Армии  в ходе СВО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011" marR="3701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автомобили легковые с мощностью двигателя до 200 </a:t>
                      </a:r>
                      <a:r>
                        <a:rPr lang="ru-RU" sz="1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л.с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(до 147,1 кВт) включительно;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мотоциклы, мотороллеры с мощностью двигателя до 100 </a:t>
                      </a:r>
                      <a:r>
                        <a:rPr lang="ru-RU" sz="1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л.с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(до 73,55 кВт) включительно;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автобусы с мощностью двигателя до 250 </a:t>
                      </a:r>
                      <a:r>
                        <a:rPr lang="ru-RU" sz="1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л.с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(до 183,9 кВт) включительно;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другие самоходные транспортные средства, машины и механизмы на пневматическом и гусеничном ходу с мощностью двигателя до 100 </a:t>
                      </a:r>
                      <a:r>
                        <a:rPr lang="ru-RU" sz="1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л.с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(до 73,55 кВт) включительно;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грузовые автомобили с мощностью двигателя до 250 </a:t>
                      </a:r>
                      <a:r>
                        <a:rPr lang="ru-RU" sz="1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л.с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(до 183,9 кВт) включительно;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катера, моторные лодки с мощностью двигателя до 100 </a:t>
                      </a:r>
                      <a:r>
                        <a:rPr lang="ru-RU" sz="1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л.с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(до 73,55 кВт) включительно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011" marR="37011" marT="0" marB="0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39552" y="764704"/>
            <a:ext cx="8064896" cy="132343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ctr">
              <a:spcAft>
                <a:spcPts val="0"/>
              </a:spcAft>
            </a:pPr>
            <a:r>
              <a:rPr kumimoji="0" lang="ru-RU" sz="16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28</a:t>
            </a:r>
            <a:r>
              <a:rPr kumimoji="0" lang="ru-RU" sz="1600" b="0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 февраля 2023 года по инициативе Губернатора Самарской области Самарской Губернской Думой рассмотрен и принят Закон Самарской области «</a:t>
            </a:r>
            <a:r>
              <a:rPr lang="ru-RU" sz="1600" b="1" dirty="0" smtClean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О </a:t>
            </a:r>
            <a:r>
              <a:rPr lang="ru-RU" sz="1600" b="1" dirty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внесении изменений в статью 4 Закона Самарской области </a:t>
            </a:r>
            <a:r>
              <a:rPr lang="ru-RU" sz="1600" b="1" dirty="0" smtClean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«</a:t>
            </a:r>
            <a:r>
              <a:rPr lang="ru-RU" sz="1600" b="1" dirty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О транспортном налоге на территории Самарской области»</a:t>
            </a:r>
            <a:endParaRPr lang="ru-RU" sz="1600" b="1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  </a:t>
            </a:r>
            <a:endParaRPr kumimoji="0" lang="ru-RU" sz="16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Times New Roman" pitchFamily="18" charset="0"/>
              <a:ea typeface="Arial"/>
              <a:cs typeface="Times New Roman" pitchFamily="18" charset="0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599382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Меры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поддержки участников СВО и членов их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семей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74D924-34EC-4058-8A6A-F30E602643FD}" type="slidenum">
              <a:rPr lang="ru-RU" smtClean="0"/>
              <a:pPr/>
              <a:t>7</a:t>
            </a:fld>
            <a:endParaRPr lang="ru-RU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7570373"/>
              </p:ext>
            </p:extLst>
          </p:nvPr>
        </p:nvGraphicFramePr>
        <p:xfrm>
          <a:off x="755576" y="908720"/>
          <a:ext cx="7776864" cy="5479357"/>
        </p:xfrm>
        <a:graphic>
          <a:graphicData uri="http://schemas.openxmlformats.org/drawingml/2006/table">
            <a:tbl>
              <a:tblPr firstRow="1" firstCol="1" bandRow="1"/>
              <a:tblGrid>
                <a:gridCol w="7776864"/>
              </a:tblGrid>
              <a:tr h="252095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70510" algn="l"/>
                        </a:tabLst>
                      </a:pPr>
                      <a:r>
                        <a:rPr lang="ru-RU" sz="16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Доход мобилизованного не учитывается при предоставлении мер социальной поддержки его </a:t>
                      </a:r>
                      <a:r>
                        <a:rPr lang="ru-RU" sz="16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семье: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9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Федеральные меры: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95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70510" algn="l"/>
                        </a:tabLs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Ежемесячное пособие в связи с рождением и воспитанием ребенка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95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190500" algn="l"/>
                          <a:tab pos="270510" algn="l"/>
                        </a:tabLs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Государственная социальная помощь на основании социального контракта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9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Региональные меры: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95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70510" algn="l"/>
                        </a:tabLs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Социальное пособие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95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70510" algn="l"/>
                        </a:tabLs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Ежемесячное пособие на ребенка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95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70510" algn="l"/>
                        </a:tabLs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Ежемесячное пособие на питание беременным женщинам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95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70510" algn="l"/>
                        </a:tabLs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Ежемесячное пособие на питание ребенка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95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70510" algn="l"/>
                        </a:tabLs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Ежегодное единовременное пособие к началу учебного года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95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70510" algn="l"/>
                        </a:tabLs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Ежемесячное пособие одному из родителей (усыновителей, опекунов, других законных представителей ребенка), воспитывающих детей в возрасте от 1,5 до 3 лет, не посещающих образовательные организации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95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70510" algn="l"/>
                        </a:tabLs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Ежемесячная доплата по уходу за ребенком-инвалидом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95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70510" algn="l"/>
                        </a:tabLs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Ежемесячная денежная выплата на третьего и каждого последующего ребенка, не достигшего возраста трех лет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95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70510" algn="l"/>
                        </a:tabLs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Компенсация</a:t>
                      </a:r>
                      <a:r>
                        <a:rPr lang="ru-RU" sz="16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части родительской платы  за присмотр и уход за детьми в образовательных организациях </a:t>
                      </a:r>
                      <a:r>
                        <a:rPr lang="ru-RU" sz="1600" baseline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(преимущественно </a:t>
                      </a:r>
                      <a:r>
                        <a:rPr lang="ru-RU" sz="16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частные детские сады)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95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70510" algn="l"/>
                        </a:tabLs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Материальная помощь гражданам, оказавшимся в трудной жизненной ситуации, проживающим на территории Самарской области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47809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43608" y="-34644"/>
            <a:ext cx="7270577" cy="737321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Ветераны боевых действий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74D924-34EC-4058-8A6A-F30E602643FD}" type="slidenum">
              <a:rPr lang="ru-RU" smtClean="0"/>
              <a:pPr/>
              <a:t>8</a:t>
            </a:fld>
            <a:endParaRPr lang="ru-RU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0717750"/>
              </p:ext>
            </p:extLst>
          </p:nvPr>
        </p:nvGraphicFramePr>
        <p:xfrm>
          <a:off x="251520" y="1340768"/>
          <a:ext cx="8640959" cy="3072341"/>
        </p:xfrm>
        <a:graphic>
          <a:graphicData uri="http://schemas.openxmlformats.org/drawingml/2006/table">
            <a:tbl>
              <a:tblPr firstRow="1" firstCol="1" bandRow="1"/>
              <a:tblGrid>
                <a:gridCol w="2425616"/>
                <a:gridCol w="6215343"/>
              </a:tblGrid>
              <a:tr h="17281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u="sng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Органы социальной защиты:</a:t>
                      </a:r>
                      <a:endParaRPr lang="ru-RU" sz="14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9724" marR="39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Ежемесячная компенсация на оплату жилого помещения и коммунальных услуг</a:t>
                      </a:r>
                      <a:r>
                        <a:rPr lang="ru-RU" sz="14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- </a:t>
                      </a:r>
                      <a:r>
                        <a:rPr lang="ru-RU" sz="12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Закон Самарской области от 26.12.2016 № 143-ГД «О мерах социальной поддержки по оплате жилого помещения и коммунальных услуг, предоставляемых от-дельным категориям граждан, проживающих в Самарской области» - около 1000 руб.</a:t>
                      </a:r>
                      <a:endParaRPr lang="ru-RU" sz="1400" baseline="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724" marR="39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41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u="sng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u="sng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Социальный фонд России:</a:t>
                      </a:r>
                      <a:endParaRPr lang="ru-RU" sz="14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724" marR="39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ru-RU" sz="12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Ежемесячная денежная выплата по статусу  -  от 2 426.45 до 3896,19 руб. (в зависимости от получения социального пакета)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724" marR="39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2021992" y="743626"/>
            <a:ext cx="229550" cy="340093"/>
          </a:xfrm>
          <a:prstGeom prst="rect">
            <a:avLst/>
          </a:prstGeom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lnSpc>
                <a:spcPct val="115000"/>
              </a:lnSpc>
            </a:pPr>
            <a:r>
              <a:rPr lang="ru-RU" sz="1400" b="1" kern="0" cap="all" dirty="0">
                <a:ln w="0"/>
                <a:gradFill flip="none">
                  <a:gsLst>
                    <a:gs pos="0">
                      <a:srgbClr val="4F81BD">
                        <a:tint val="75000"/>
                        <a:shade val="75000"/>
                        <a:satMod val="170000"/>
                      </a:srgbClr>
                    </a:gs>
                    <a:gs pos="49000">
                      <a:srgbClr val="4F81BD">
                        <a:tint val="88000"/>
                        <a:shade val="65000"/>
                        <a:satMod val="172000"/>
                      </a:srgbClr>
                    </a:gs>
                    <a:gs pos="50000">
                      <a:srgbClr val="4F81BD">
                        <a:shade val="65000"/>
                        <a:satMod val="130000"/>
                      </a:srgbClr>
                    </a:gs>
                    <a:gs pos="92000">
                      <a:srgbClr val="4F81BD">
                        <a:shade val="50000"/>
                        <a:satMod val="120000"/>
                      </a:srgbClr>
                    </a:gs>
                    <a:gs pos="100000">
                      <a:srgbClr val="4F81BD">
                        <a:shade val="48000"/>
                        <a:satMod val="120000"/>
                      </a:srgb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ea typeface="Calibri"/>
                <a:cs typeface="Times New Roman" pitchFamily="18" charset="0"/>
                <a:sym typeface="Arial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73060342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43608" y="-34644"/>
            <a:ext cx="7270577" cy="737321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Лица, </a:t>
            </a:r>
            <a:r>
              <a:rPr lang="ru-RU" dirty="0">
                <a:solidFill>
                  <a:sysClr val="window" lastClr="FFFF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получившим </a:t>
            </a:r>
            <a:r>
              <a:rPr lang="ru-RU" dirty="0">
                <a:latin typeface="Times New Roman" pitchFamily="18" charset="0"/>
                <a:ea typeface="Calibri"/>
                <a:cs typeface="Times New Roman" pitchFamily="18" charset="0"/>
              </a:rPr>
              <a:t>увечья (ранения, травмы, контузии) в период </a:t>
            </a:r>
            <a:r>
              <a:rPr lang="ru-RU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участия </a:t>
            </a:r>
            <a:r>
              <a:rPr lang="ru-RU" dirty="0">
                <a:latin typeface="Times New Roman" pitchFamily="18" charset="0"/>
                <a:ea typeface="Times New Roman"/>
                <a:cs typeface="Times New Roman" pitchFamily="18" charset="0"/>
              </a:rPr>
              <a:t>в специальной военной операции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74D924-34EC-4058-8A6A-F30E602643FD}" type="slidenum">
              <a:rPr lang="ru-RU" smtClean="0"/>
              <a:pPr/>
              <a:t>9</a:t>
            </a:fld>
            <a:endParaRPr lang="ru-RU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5508218"/>
              </p:ext>
            </p:extLst>
          </p:nvPr>
        </p:nvGraphicFramePr>
        <p:xfrm>
          <a:off x="251520" y="1340769"/>
          <a:ext cx="8640959" cy="5026887"/>
        </p:xfrm>
        <a:graphic>
          <a:graphicData uri="http://schemas.openxmlformats.org/drawingml/2006/table">
            <a:tbl>
              <a:tblPr firstRow="1" firstCol="1" bandRow="1"/>
              <a:tblGrid>
                <a:gridCol w="2425616"/>
                <a:gridCol w="6215343"/>
              </a:tblGrid>
              <a:tr h="18722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u="sng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Органы социальной защиты:</a:t>
                      </a:r>
                      <a:endParaRPr lang="ru-RU" sz="14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9724" marR="39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AutoNum type="arabicPeriod"/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Ежемесячная компенсация на оплату жилого помещения и коммунальных услуг</a:t>
                      </a:r>
                      <a:r>
                        <a:rPr lang="ru-RU" sz="14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- </a:t>
                      </a:r>
                      <a:r>
                        <a:rPr lang="ru-RU" sz="12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Закон Самарской области от 26.12.2016 № 143-ГД «О мерах социальной поддержки по оплате жилого помещения и коммунальных услуг, предоставляемых от-дельным категориям граждан, проживающих в Самарской области» - около 1000 руб.</a:t>
                      </a:r>
                      <a:endParaRPr lang="ru-RU" sz="1400" baseline="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34290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AutoNum type="arabicPeriod"/>
                      </a:pPr>
                      <a:r>
                        <a:rPr lang="ru-RU" sz="14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Доплата к пенсии в размере  2 488 руб. - </a:t>
                      </a:r>
                      <a:r>
                        <a:rPr lang="ru-RU" sz="12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Закон Самарской области от 05.03.2005 № 79-ГД «О ежемесячной доплате к пенсии инвалидам боевых действий и членам семей погибших (умерших) участников боевых действий, а также лиц, погибших (умерших) при исполнении обязанностей военной службы  (служебных обязанностей)</a:t>
                      </a:r>
                      <a:r>
                        <a:rPr lang="ru-RU" sz="12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Times New Roman" pitchFamily="18" charset="0"/>
                          <a:ea typeface="Calibri"/>
                          <a:cs typeface="Times New Roman" pitchFamily="18" charset="0"/>
                          <a:sym typeface="Arial"/>
                        </a:rPr>
                        <a:t>» </a:t>
                      </a:r>
                      <a:endParaRPr lang="ru-RU" sz="12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Times New Roman" pitchFamily="18" charset="0"/>
                        <a:ea typeface="Calibri"/>
                        <a:cs typeface="Times New Roman" pitchFamily="18" charset="0"/>
                        <a:sym typeface="Arial"/>
                      </a:endParaRPr>
                    </a:p>
                  </a:txBody>
                  <a:tcPr marL="39724" marR="39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54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u="sng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u="sng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Социальный фонд России:</a:t>
                      </a:r>
                      <a:endParaRPr lang="ru-RU" sz="14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724" marR="39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AutoNum type="arabicPeriod"/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Пенсия (для военнослужащих</a:t>
                      </a:r>
                      <a:r>
                        <a:rPr lang="ru-RU" sz="12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ниже офицерский воинских званий) - 20774,43 руб.</a:t>
                      </a:r>
                      <a:endParaRPr lang="ru-RU" sz="12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34290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AutoNum type="arabicPeriod"/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Ежемесячная денежная компенсация в зависимости от группы инвалидности - Федеральный закон от 07.11.2011 № 306-ФЗ «О денежном довольствии военнослужащих и предоставлении им отдельных выплат» (если пенсия предоставляется</a:t>
                      </a:r>
                      <a:r>
                        <a:rPr lang="ru-RU" sz="12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Социальным фондом России) –  4 256,75 руб. (3 группа), 10 641,94 руб. (2 группа), 21283,86 (1 группа)  </a:t>
                      </a:r>
                    </a:p>
                    <a:p>
                      <a:pPr marL="34290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AutoNum type="arabicPeriod"/>
                      </a:pPr>
                      <a:r>
                        <a:rPr lang="ru-RU" sz="12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Ежемесячная денежная выплата по статусу по размеру приравнивается к инвалидам войны   от 5611,79 до 7081,49 руб. (в зависимости от набора социальных услуг)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724" marR="39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68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u="sng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Силовое ведомство</a:t>
                      </a:r>
                      <a:r>
                        <a:rPr lang="ru-RU" sz="1400" u="sng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4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</a:t>
                      </a:r>
                      <a:r>
                        <a:rPr lang="ru-RU" sz="1400" baseline="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Минобророны</a:t>
                      </a:r>
                      <a:r>
                        <a:rPr lang="ru-RU" sz="14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России, МВД России, </a:t>
                      </a:r>
                      <a:r>
                        <a:rPr lang="ru-RU" sz="1400" baseline="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Росгвардия</a:t>
                      </a:r>
                      <a:r>
                        <a:rPr lang="ru-RU" sz="14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)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724" marR="39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AutoNum type="arabicPeriod"/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Пенсия (для военнослужащих</a:t>
                      </a:r>
                      <a:r>
                        <a:rPr lang="ru-RU" sz="12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офицерских воинских званий) – в зависимости от звания и выслуги лет)</a:t>
                      </a:r>
                      <a:endParaRPr lang="ru-RU" sz="12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34290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AutoNum type="arabicPeriod"/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Ежемесячная денежная компенсация в зависимости от группы инвалидности - Федеральный закон от 07.11.2011 № 306-ФЗ «О денежном довольствии военнослужащих и предоставлении им отдельных выплат» (если пенсия предоставляется</a:t>
                      </a:r>
                      <a:r>
                        <a:rPr lang="ru-RU" sz="12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соответствующим силовым ведомством) – в зависимости от звания</a:t>
                      </a:r>
                    </a:p>
                    <a:p>
                      <a:pPr marL="34290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AutoNum type="arabicPeriod"/>
                      </a:pP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724" marR="39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1375180" y="743626"/>
            <a:ext cx="6353021" cy="340093"/>
          </a:xfrm>
          <a:prstGeom prst="rect">
            <a:avLst/>
          </a:prstGeom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lvl="0" algn="ctr">
              <a:lnSpc>
                <a:spcPct val="115000"/>
              </a:lnSpc>
            </a:pPr>
            <a:r>
              <a:rPr lang="ru-RU" sz="1400" b="1" kern="0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ea typeface="Calibri"/>
                <a:cs typeface="Times New Roman" pitchFamily="18" charset="0"/>
                <a:sym typeface="Arial"/>
              </a:rPr>
              <a:t>Наличие статуса инвалида </a:t>
            </a:r>
            <a:r>
              <a:rPr lang="ru-RU" sz="1400" b="1" kern="0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ea typeface="Calibri"/>
                <a:cs typeface="Times New Roman" pitchFamily="18" charset="0"/>
                <a:sym typeface="Arial"/>
              </a:rPr>
              <a:t>вследствие военной травмы </a:t>
            </a:r>
          </a:p>
        </p:txBody>
      </p:sp>
    </p:spTree>
    <p:extLst>
      <p:ext uri="{BB962C8B-B14F-4D97-AF65-F5344CB8AC3E}">
        <p14:creationId xmlns:p14="http://schemas.microsoft.com/office/powerpoint/2010/main" val="136550861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_ШАБЛОН_МЭР_СО - копия">
  <a:themeElements>
    <a:clrScheme name="_ШАБЛОН_МЭР_СО - копия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_ШАБЛОН_МЭР_СО - копия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_ШАБЛОН_МЭР_СО - копи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3_Тема Office">
  <a:themeElements>
    <a:clrScheme name="Тема Office 1">
      <a:dk1>
        <a:srgbClr val="000066"/>
      </a:dk1>
      <a:lt1>
        <a:srgbClr val="FFFFFF"/>
      </a:lt1>
      <a:dk2>
        <a:srgbClr val="003366"/>
      </a:dk2>
      <a:lt2>
        <a:srgbClr val="FFFFFF"/>
      </a:lt2>
      <a:accent1>
        <a:srgbClr val="8EB3C8"/>
      </a:accent1>
      <a:accent2>
        <a:srgbClr val="6F97B3"/>
      </a:accent2>
      <a:accent3>
        <a:srgbClr val="AAADB8"/>
      </a:accent3>
      <a:accent4>
        <a:srgbClr val="DADADA"/>
      </a:accent4>
      <a:accent5>
        <a:srgbClr val="C6D6E0"/>
      </a:accent5>
      <a:accent6>
        <a:srgbClr val="6488A2"/>
      </a:accent6>
      <a:hlink>
        <a:srgbClr val="556575"/>
      </a:hlink>
      <a:folHlink>
        <a:srgbClr val="3D556F"/>
      </a:folHlink>
    </a:clrScheme>
    <a:fontScheme name="Тема Offic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Тема Office 1">
        <a:dk1>
          <a:srgbClr val="000066"/>
        </a:dk1>
        <a:lt1>
          <a:srgbClr val="FFFFFF"/>
        </a:lt1>
        <a:dk2>
          <a:srgbClr val="003366"/>
        </a:dk2>
        <a:lt2>
          <a:srgbClr val="FFFFFF"/>
        </a:lt2>
        <a:accent1>
          <a:srgbClr val="8EB3C8"/>
        </a:accent1>
        <a:accent2>
          <a:srgbClr val="6F97B3"/>
        </a:accent2>
        <a:accent3>
          <a:srgbClr val="AAADB8"/>
        </a:accent3>
        <a:accent4>
          <a:srgbClr val="DADADA"/>
        </a:accent4>
        <a:accent5>
          <a:srgbClr val="C6D6E0"/>
        </a:accent5>
        <a:accent6>
          <a:srgbClr val="6488A2"/>
        </a:accent6>
        <a:hlink>
          <a:srgbClr val="556575"/>
        </a:hlink>
        <a:folHlink>
          <a:srgbClr val="3D556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Custom Design">
  <a:themeElements>
    <a:clrScheme name="6_Blue Theme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0070C0"/>
      </a:accent1>
      <a:accent2>
        <a:srgbClr val="00B0F0"/>
      </a:accent2>
      <a:accent3>
        <a:srgbClr val="008DC3"/>
      </a:accent3>
      <a:accent4>
        <a:srgbClr val="007EAE"/>
      </a:accent4>
      <a:accent5>
        <a:srgbClr val="23A1FF"/>
      </a:accent5>
      <a:accent6>
        <a:srgbClr val="2FA6FF"/>
      </a:accent6>
      <a:hlink>
        <a:srgbClr val="005390"/>
      </a:hlink>
      <a:folHlink>
        <a:srgbClr val="2DC7FF"/>
      </a:folHlink>
    </a:clrScheme>
    <a:fontScheme name="Arial">
      <a:majorFont>
        <a:latin typeface="Arial"/>
        <a:ea typeface=""/>
        <a:cs typeface="FontAwesome"/>
      </a:majorFont>
      <a:minorFont>
        <a:latin typeface="Arial"/>
        <a:ea typeface=""/>
        <a:cs typeface="FontAwesom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C000"/>
        </a:solidFill>
        <a:ln>
          <a:noFill/>
        </a:ln>
      </a:spPr>
      <a:bodyPr rtlCol="0" anchor="ctr"/>
      <a:lstStyle>
        <a:defPPr algn="ctr">
          <a:defRPr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Доклад к семинару 052020</Template>
  <TotalTime>1777</TotalTime>
  <Words>1082</Words>
  <Application>Microsoft Office PowerPoint</Application>
  <PresentationFormat>Экран (4:3)</PresentationFormat>
  <Paragraphs>132</Paragraphs>
  <Slides>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9</vt:i4>
      </vt:variant>
    </vt:vector>
  </HeadingPairs>
  <TitlesOfParts>
    <vt:vector size="19" baseType="lpstr">
      <vt:lpstr>Arial</vt:lpstr>
      <vt:lpstr>Calibri</vt:lpstr>
      <vt:lpstr>FontAwesome</vt:lpstr>
      <vt:lpstr>Helvetica</vt:lpstr>
      <vt:lpstr>Tahoma</vt:lpstr>
      <vt:lpstr>Times New Roman</vt:lpstr>
      <vt:lpstr>Wingdings</vt:lpstr>
      <vt:lpstr>_ШАБЛОН_МЭР_СО - копия</vt:lpstr>
      <vt:lpstr>3_Тема Office</vt:lpstr>
      <vt:lpstr>1_Custom Design</vt:lpstr>
      <vt:lpstr>О мерах социальной поддержки участников специальной военной операции и членов их семей</vt:lpstr>
      <vt:lpstr>Категории участников СВО</vt:lpstr>
      <vt:lpstr>Цифровая система интегрального мониторинга  (социальный паспорт)</vt:lpstr>
      <vt:lpstr>Психологическая помощь</vt:lpstr>
      <vt:lpstr>Меры поддержки участников СВО и членов их семей</vt:lpstr>
      <vt:lpstr>Освобождение от уплаты транспортного налога</vt:lpstr>
      <vt:lpstr>Меры поддержки участников СВО и членов их семей</vt:lpstr>
      <vt:lpstr>Ветераны боевых действий</vt:lpstr>
      <vt:lpstr>Лица, получившим увечья (ранения, травмы, контузии) в период участия в специальной военной операции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Государственная социальная помощь на основе социального контракта</dc:title>
  <dc:creator>Титова Ольга Александровна</dc:creator>
  <cp:lastModifiedBy>Учетная запись Майкрософт</cp:lastModifiedBy>
  <cp:revision>110</cp:revision>
  <cp:lastPrinted>2023-03-01T08:07:35Z</cp:lastPrinted>
  <dcterms:created xsi:type="dcterms:W3CDTF">2022-05-20T04:47:46Z</dcterms:created>
  <dcterms:modified xsi:type="dcterms:W3CDTF">2023-03-30T09:45:41Z</dcterms:modified>
</cp:coreProperties>
</file>