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9BF13-C074-4C40-9600-279418368794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AEA57-6038-4359-B37F-093C18EEBF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3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AEA57-6038-4359-B37F-093C18EEBFF9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6055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8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35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3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60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024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914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301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8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82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91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579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7AD44-FC7E-43FB-A1B4-4F181E99CC99}" type="datetimeFigureOut">
              <a:rPr lang="ru-RU" smtClean="0"/>
              <a:t>17.01.2025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332C8-A479-4063-AD25-AB8339279A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68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6968" y="152634"/>
            <a:ext cx="10515600" cy="1325563"/>
          </a:xfrm>
        </p:spPr>
        <p:txBody>
          <a:bodyPr>
            <a:normAutofit/>
          </a:bodyPr>
          <a:lstStyle/>
          <a:p>
            <a:r>
              <a:rPr lang="ru-RU" sz="3100" dirty="0" smtClean="0"/>
              <a:t>Некоторые результаты работы инспекций труда профсоюзов:</a:t>
            </a:r>
            <a:endParaRPr lang="ru-RU" dirty="0"/>
          </a:p>
        </p:txBody>
      </p:sp>
      <p:pic>
        <p:nvPicPr>
          <p:cNvPr id="1026" name="Picture 2" descr="https://sun9-3.userapi.com/s/v1/ig2/WL5PyMNM1SyYqCvSiFOJig1_c2UmsMM1DurAOPLpWZmsoiuiiInlXHCrtf5ca4b5qb6_UfHjskZPqpV218NGziWT.jpg?quality=95&amp;as=32x23,48x34,72x51,108x77,160x114,240x171,360x257,480x343,540x386,640x457,700x500&amp;from=bu&amp;u=WX9B7hLo_EucOYj3ZXEn1Eclaotyh9NfSBAgM381gE8&amp;cs=700x50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68" y="1125409"/>
            <a:ext cx="2507100" cy="179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sun9-72.userapi.com/s/v1/ig2/0Mw3x78rAJh_Rfdk-zK96XAdoyKreyP9DswnX6k0JAQPIsc8lxxgCvoh8pLSAc7y9LhtXGhRHbNLcJ3WG0TtcF5y.jpg?quality=95&amp;as=32x23,48x34,72x51,108x77,160x114,240x171,360x257,480x343,540x386,640x457,700x500&amp;from=bu&amp;u=jpk5Wtv7dM3YG31IzwzrEt1rG0f1DpTbpr1TJtkWO8E&amp;cs=700x50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668" y="1125409"/>
            <a:ext cx="2507100" cy="179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sun9-38.userapi.com/s/v1/ig2/5bw0FzA0Jrp1H2w2IraIW4S4jcUmRM2tWkrLzNcD0LhrsT7zS6sFhTdx_jt_jlvtaOreAvEkxcCyoFSvolvLFzqF.jpg?quality=95&amp;as=32x21,48x32,72x48,108x72,160x107,240x160,360x240,480x320,540x360,640x427,720x480,1080x720,1280x853,1440x960,1800x1200&amp;from=bu&amp;u=Ejv_N6FuhXJSWI_iN2zkKPDdDo783LIclr46BpjDllY&amp;cs=807x5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8368" y="1125409"/>
            <a:ext cx="2686178" cy="179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sun9-52.userapi.com/s/v1/ig2/i8DQduHHLLbCf6cm5Yb0YfcMU0iBuZBORBfgKHhRVm_7jCVlcP-lfBXEblVD0h0d34tDt2wu20K-Fmp3Loy0yD8h.jpg?quality=95&amp;as=32x21,48x32,72x48,108x72,160x107,240x160,360x240,480x320,540x360,640x427,720x480,1080x720,1280x853,1440x960,1800x1200&amp;from=bu&amp;u=uFNNBSRApXjoDLCKbNgjf8X24JYvmonqKie1Wqof80U&amp;cs=807x5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8146" y="1198110"/>
            <a:ext cx="2577126" cy="1718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sun9-46.userapi.com/s/v1/ig2/5sjA9GMcYauQCw_R5OrBC3eXrnH6maAQsunbt_7La07XEBhzWwsOoxrtSiTS4gUC4mNGYAArD37u7Exm1405db-d.jpg?quality=95&amp;as=32x23,48x34,72x51,108x77,160x114,240x171,360x257,480x343,540x386,640x457,700x500&amp;from=bu&amp;u=BiSXFQ99A22VpNewmXsT3V0oiqnNr8iJmS-Tdq5KN8w&amp;cs=700x50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56" y="3017764"/>
            <a:ext cx="2509860" cy="179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sun9-31.userapi.com/s/v1/ig2/N-asP3h63Nf0YUz2TxmMr3bVkg1MhcyFtZnqjH93Mru6lcLuolRknIBbw41dirwSx8k_Y7YTAcTYKNS0kew7soXG.jpg?quality=95&amp;as=32x23,48x34,72x51,108x77,160x114,240x171,360x257,480x343,540x386,640x457,700x500&amp;from=bu&amp;u=FX3kyJ6lNtFPQi0csut-08FmPvo8lNgkDQn2ZsJi1Tc&amp;cs=700x50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086" y="3019737"/>
            <a:ext cx="2507100" cy="1790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sun9-12.userapi.com/s/v1/ig2/qUYb-MDcSTcusS9AmOq5ccwzm58YG5F5B8siZFDG-PX7kgq1psWn7rGEqU5fWaAzINgiNlKnG-Xx4QeSIakbUWTS.jpg?quality=95&amp;as=32x23,48x34,72x51,108x77,160x114,240x171,360x257,480x343,540x386,640x457,700x500&amp;from=bu&amp;u=6kc5uizShclLSkjV_SNRi3PVd0QQ7YG3-KRsN29R9po&amp;cs=700x50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6444" y="3015175"/>
            <a:ext cx="2513485" cy="1795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https://sun9-35.userapi.com/s/v1/ig2/7IVJPHdhvvV24PGc8d7zPARWMmEinkiJ1UxJ7228AHQ1TAfX_dc5ybNUWApwEwXXRKAWY5jQOLtX4ITEia3BM2Oc.jpg?quality=95&amp;as=32x23,48x34,72x51,108x77,160x114,240x171,360x257,480x343,540x386,640x457,700x500&amp;from=bu&amp;u=s4mOq5lkPfi-NK97xMK29h9ozwcGVxQekJoeUclEl8c&amp;cs=700x500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614" y="3017764"/>
            <a:ext cx="2509862" cy="1792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sun9-40.userapi.com/s/v1/ig2/JP_TOPMIgCzDR6AhIL1GDGqV_qJvRIT-IO6PhlxVFGs3lYGRTaaULe8C7jA3Cdb-zaxAavZQA2V1245OkO_TUgw6.jpg?quality=95&amp;as=32x23,48x34,72x51,108x77,160x114,240x171,360x257,480x343,540x386,640x457,700x500&amp;from=bu&amp;u=Aaf3gZuJI08uG4EwGIUQxPfstS3ZFWorCwA1VQkvvWI&amp;cs=700x50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79" y="4912092"/>
            <a:ext cx="2515589" cy="179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sun9-41.userapi.com/s/v1/ig2/9KSYRC50DZqzCAWyTdkM6jFmq7YbKSuT_jaNH3708NS-_0ExJ8fCgY_0S-dXLETAT23ugpMjqKv3w5AReSGlgRwQ.jpg?quality=95&amp;as=32x23,48x34,72x51,108x77,160x114,240x171,360x257,480x343,540x386,640x457,700x500&amp;from=bu&amp;u=vk8dnJIp9MV3VvRfAunjzAKnqgoTXVbdTnQtI7RXEpc&amp;cs=700x500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086" y="4909991"/>
            <a:ext cx="2518530" cy="179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sun9-28.userapi.com/s/v1/ig2/PCaXWWnBtc6gmzNQhokOmMeJufv82CCPlsuCKOo6aaj-IPgUGxMm-Xry1AxU9Z6j80u9zbFqfrO-P5aY9BLVidzE.jpg?quality=95&amp;as=32x23,48x34,72x51,108x77,160x114,240x171,360x257,480x343,540x386,640x457,700x500&amp;from=bu&amp;u=O4ffZ3vAQvZo23rfd62ObUOHvsqS8xd1SsW1kT33_GY&amp;cs=700x500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0634" y="4909502"/>
            <a:ext cx="2519214" cy="179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https://sun9-55.userapi.com/s/v1/ig2/JadfdLPYK7jGq55LxRczX-PB5tIlOjmwFA7qaFC7HJuh-TKrTLAKj43cQUBxJI1fOJRpNe79EjQrmESCPzxetVL6.jpg?quality=95&amp;as=32x23,48x34,72x51,108x77,160x114,240x171,360x257,480x343,540x386,640x457,700x500&amp;from=bu&amp;u=uG8L4jGJpPSXgdLVIzraVSqOXzsq8VZ94Xs1A956ydY&amp;cs=700x50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3182" y="4909502"/>
            <a:ext cx="2483294" cy="1773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540314" y="6285470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29.04.2023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7574692" y="628546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11.06.2023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2241" y="628546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18.02.2024</a:t>
            </a:r>
            <a:endParaRPr lang="ru-RU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222928" y="628546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03.03.2024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0540314" y="4462333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07.04.2024</a:t>
            </a:r>
            <a:endParaRPr lang="ru-RU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681683" y="4462332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05.05.2024</a:t>
            </a:r>
            <a:endParaRPr lang="ru-RU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21513" y="4457735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26.05.2024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163155" y="4468524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22.06.2024</a:t>
            </a:r>
            <a:endParaRPr lang="ru-RU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10540314" y="2619950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28.07.2024</a:t>
            </a:r>
            <a:endParaRPr lang="ru-RU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7681683" y="261994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11.08.2024</a:t>
            </a:r>
            <a:endParaRPr lang="ru-RU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4921513" y="261994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01.12.2024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22928" y="2619949"/>
            <a:ext cx="906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13.01.2025</a:t>
            </a:r>
            <a:endParaRPr lang="ru-RU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204041" y="1478197"/>
            <a:ext cx="430887" cy="4881412"/>
          </a:xfrm>
          <a:prstGeom prst="rect">
            <a:avLst/>
          </a:prstGeom>
          <a:solidFill>
            <a:srgbClr val="A50021"/>
          </a:solidFill>
        </p:spPr>
        <p:txBody>
          <a:bodyPr vert="vert270" wrap="square" rtlCol="0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65000"/>
                  </a:schemeClr>
                </a:solidFill>
              </a:rPr>
              <a:t>Новости из группы ФНПР в социальной сети </a:t>
            </a:r>
            <a:r>
              <a:rPr lang="ru-RU" sz="1600" dirty="0" err="1" smtClean="0">
                <a:solidFill>
                  <a:schemeClr val="bg1">
                    <a:lumMod val="65000"/>
                  </a:schemeClr>
                </a:solidFill>
              </a:rPr>
              <a:t>ВКонтакте</a:t>
            </a:r>
            <a:endParaRPr lang="ru-RU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564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903845"/>
              </p:ext>
            </p:extLst>
          </p:nvPr>
        </p:nvGraphicFramePr>
        <p:xfrm>
          <a:off x="96108" y="632941"/>
          <a:ext cx="11906422" cy="678407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3881"/>
                <a:gridCol w="7272541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запрашивать сведения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Провести анализ НПА, ЛНА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В случае неисполнения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 Подать</a:t>
                      </a:r>
                      <a:r>
                        <a:rPr lang="ru-RU" baseline="0" dirty="0" smtClean="0"/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Представлять интересы работника в суде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Отстаивать свою позицию в суде</a:t>
                      </a: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Статья 23 Федерального закона от 12.01.1996 №10-ФЗ «О профессиональных союзах, их правах и гарантиях деятельности»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случаях нарушения законодательства о труде профсоюзы вправе по просьбе членов профсоюза, других работников, а также по собственной инициативе обращаться с заявлениями в защиту их трудовых прав в органы, рассматривающие трудовые споры.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sz="16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соответствии со ст. 46 ГПК РФ, в случаях, предусмотренных законом, органы государственной власти, органы местного самоуправления, организации или граждане вправе обратиться в суд с заявлением в защиту прав, свобод и законных интересов других лиц по их просьбе либо в защиту прав, свобод и законных интересов неопределенного круга лиц. В данном случае профсоюз является «процессуальным истцом», то есть непосредственно интересы профсоюза в споре не затрагиваются, он выступает лишь в качестве инициатора судебного разбирательства и защитника чужого права. Профсоюз в таком случае обладает всеми процессуальными правами и обязанностями, за исключением права на заключение мирового соглашения и обязанности по уплате судебных расходов, что закреплено в ч. 2 ст. 46 ГПК РФ</a:t>
                      </a:r>
                      <a:r>
                        <a:rPr lang="ru-RU" sz="16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(*)</a:t>
                      </a:r>
                      <a:endParaRPr lang="ru-RU" sz="1600" dirty="0"/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* </a:t>
                      </a:r>
                      <a:r>
                        <a:rPr lang="en-US" sz="1600" dirty="0" smtClean="0"/>
                        <a:t>http://ryazprof.ru/napravleniya-raboty/profsoyuznaya-inspektsiya-truda/2056-vashi-prava-obrashchenie-v-profsoyuzy</a:t>
                      </a:r>
                      <a:endParaRPr lang="ru-RU" sz="1600" dirty="0" smtClean="0"/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464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2" descr="https://sun9-28.userapi.com/s/v1/ig2/PCaXWWnBtc6gmzNQhokOmMeJufv82CCPlsuCKOo6aaj-IPgUGxMm-Xry1AxU9Z6j80u9zbFqfrO-P5aY9BLVidzE.jpg?quality=95&amp;as=32x23,48x34,72x51,108x77,160x114,240x171,360x257,480x343,540x386,640x457,700x500&amp;from=bu&amp;u=O4ffZ3vAQvZo23rfd62ObUOHvsqS8xd1SsW1kT33_GY&amp;cs=700x5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63688" cy="2545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76151" y="304799"/>
            <a:ext cx="9251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Что произошло: </a:t>
            </a:r>
            <a:r>
              <a:rPr lang="ru-RU" dirty="0" smtClean="0"/>
              <a:t>в Хабаровское Профобъединение за правовой помощью обратилась член профсоюза культуры с жалобой на незаконное уменьшение стимулирующей надбавки «За качество выполняемой работы».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2776151" y="1361891"/>
            <a:ext cx="92510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Что сделал Профсоюз: </a:t>
            </a:r>
          </a:p>
          <a:p>
            <a:r>
              <a:rPr lang="ru-RU" dirty="0" smtClean="0"/>
              <a:t>1. Организовал </a:t>
            </a:r>
            <a:r>
              <a:rPr lang="ru-RU" b="1" i="1" dirty="0" smtClean="0"/>
              <a:t>выездную проверку правового инспектора труда</a:t>
            </a:r>
            <a:r>
              <a:rPr lang="ru-RU" dirty="0" smtClean="0"/>
              <a:t>, по итогам которой был подтверждён факт нарушения трудового законодательства.</a:t>
            </a:r>
          </a:p>
          <a:p>
            <a:r>
              <a:rPr lang="ru-RU" dirty="0" smtClean="0"/>
              <a:t>2. Так как работодатель отказался уладить конфликт в добровольном порядке, юристами Профобъединения был </a:t>
            </a:r>
            <a:r>
              <a:rPr lang="ru-RU" b="1" i="1" dirty="0" smtClean="0"/>
              <a:t>подготовлен и подан иск в суд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В ходе судебного процесса работодатель всё-таки согласился на мировое соглашение и </a:t>
            </a:r>
            <a:r>
              <a:rPr lang="ru-RU" b="1" i="1" dirty="0" smtClean="0"/>
              <a:t>требования члена профсоюза были удовлетворены в полном объеме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4" name="Picture 10" descr="https://sun9-46.userapi.com/s/v1/ig2/5sjA9GMcYauQCw_R5OrBC3eXrnH6maAQsunbt_7La07XEBhzWwsOoxrtSiTS4gUC4mNGYAArD37u7Exm1405db-d.jpg?quality=95&amp;as=32x23,48x34,72x51,108x77,160x114,240x171,360x257,480x343,540x386,640x457,700x500&amp;from=bu&amp;u=BiSXFQ99A22VpNewmXsT3V0oiqnNr8iJmS-Tdq5KN8w&amp;cs=700x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" y="3287587"/>
            <a:ext cx="3562720" cy="25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3196281" y="3569118"/>
            <a:ext cx="8830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Что произошло: </a:t>
            </a:r>
            <a:r>
              <a:rPr lang="ru-RU" dirty="0"/>
              <a:t>к</a:t>
            </a:r>
            <a:r>
              <a:rPr lang="ru-RU" dirty="0" smtClean="0"/>
              <a:t>оллектив микробиологической лаборатории и лабораторной службы детского консультативно-диагностического центра Челябинской областной детской клинической больницы получил уведомление о переходе на 39-часовую рабочую неделю вместо прежней 36-часовой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2940908" y="4945350"/>
            <a:ext cx="925109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Что сделал Профсоюз: </a:t>
            </a:r>
          </a:p>
          <a:p>
            <a:r>
              <a:rPr lang="ru-RU" dirty="0" smtClean="0"/>
              <a:t>1. </a:t>
            </a:r>
            <a:r>
              <a:rPr lang="ru-RU" b="1" i="1" dirty="0" smtClean="0"/>
              <a:t>Технический инспектор труда </a:t>
            </a:r>
            <a:r>
              <a:rPr lang="ru-RU" dirty="0" smtClean="0"/>
              <a:t>Челябинской областной организации Профсоюза, изучив ситуацию, пришёл к выводу, что сотрудники лабораторной службы в условиях вредности должны иметь сокращенное рабочее время.</a:t>
            </a:r>
          </a:p>
          <a:p>
            <a:r>
              <a:rPr lang="ru-RU" dirty="0" smtClean="0"/>
              <a:t>2. После </a:t>
            </a:r>
            <a:r>
              <a:rPr lang="ru-RU" b="1" i="1" dirty="0" smtClean="0"/>
              <a:t>вмешательства Профсоюза </a:t>
            </a:r>
            <a:r>
              <a:rPr lang="ru-RU" dirty="0" smtClean="0"/>
              <a:t>руководство медучреждения согласилось сохранить 36-часовую неделю коллективу микробиологической лаборатории и лабораторной службы.</a:t>
            </a:r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7665" y="3475594"/>
            <a:ext cx="11969578" cy="0"/>
          </a:xfrm>
          <a:prstGeom prst="line">
            <a:avLst/>
          </a:prstGeom>
          <a:ln w="28575">
            <a:solidFill>
              <a:srgbClr val="A5002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22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953813"/>
              </p:ext>
            </p:extLst>
          </p:nvPr>
        </p:nvGraphicFramePr>
        <p:xfrm>
          <a:off x="680995" y="632941"/>
          <a:ext cx="10851978" cy="355967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25989"/>
                <a:gridCol w="5425989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 работника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Практическое</a:t>
                      </a:r>
                      <a:r>
                        <a:rPr lang="ru-RU" baseline="0" dirty="0" smtClean="0"/>
                        <a:t> р</a:t>
                      </a:r>
                      <a:r>
                        <a:rPr lang="ru-RU" dirty="0" smtClean="0"/>
                        <a:t>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уменьшение стимулирующей надбавки отдельному работнику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Быть членом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Обратиться за помощью в</a:t>
                      </a:r>
                      <a:r>
                        <a:rPr lang="ru-RU" baseline="0" dirty="0" smtClean="0"/>
                        <a:t> региональное объединение профсоюзов</a:t>
                      </a:r>
                      <a:endParaRPr lang="ru-RU" dirty="0"/>
                    </a:p>
                  </a:txBody>
                  <a:tcPr/>
                </a:tc>
              </a:tr>
              <a:tr h="907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перевод трудового коллектива на 39-часовую рабочую неделю вместо прежней 36-часовой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Быть</a:t>
                      </a:r>
                      <a:r>
                        <a:rPr lang="ru-RU" baseline="0" dirty="0" smtClean="0"/>
                        <a:t> работником учреждения, в котором создана первичная профсоюзная организация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Обратиться в региональную организацию отраслевого профсоюза (независимо от членства в профсоюзе в случае наделения полномочиями на представительство в установленном порядке)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995" y="263609"/>
            <a:ext cx="191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Анализ текста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0995" y="4329918"/>
            <a:ext cx="107860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Альтернативные решения (в рамках законодательства о труде):</a:t>
            </a:r>
          </a:p>
          <a:p>
            <a:pPr marL="342900" indent="-342900">
              <a:buAutoNum type="arabicPeriod"/>
            </a:pPr>
            <a:r>
              <a:rPr lang="ru-RU" dirty="0" smtClean="0"/>
              <a:t>Самозащита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Обращение к уполномоченному по охране труда первичной профсоюзной организации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Обращение к Уполномоченному по правам человека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Обращение в надзорный орган (Прокуратура)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Обращение в орган государственного контроля (</a:t>
            </a:r>
            <a:r>
              <a:rPr lang="ru-RU" dirty="0" err="1" smtClean="0"/>
              <a:t>Гос.инспекция</a:t>
            </a:r>
            <a:r>
              <a:rPr lang="ru-RU" dirty="0" smtClean="0"/>
              <a:t> труда)</a:t>
            </a:r>
          </a:p>
          <a:p>
            <a:pPr marL="342900" indent="-342900">
              <a:buAutoNum type="arabicPeriod"/>
            </a:pPr>
            <a:r>
              <a:rPr lang="ru-RU" dirty="0" smtClean="0"/>
              <a:t>Обращение с исковым заявлением в суд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9166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3144794" y="5762367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886360"/>
              </p:ext>
            </p:extLst>
          </p:nvPr>
        </p:nvGraphicFramePr>
        <p:xfrm>
          <a:off x="96108" y="632941"/>
          <a:ext cx="11585146" cy="602207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100303"/>
                <a:gridCol w="5484843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Задача Профсоюза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r>
                        <a:rPr lang="ru-RU" i="1" dirty="0" smtClean="0"/>
                        <a:t>Региональное</a:t>
                      </a:r>
                      <a:r>
                        <a:rPr lang="ru-RU" i="1" baseline="0" dirty="0" smtClean="0"/>
                        <a:t> объединение профсоюзов. </a:t>
                      </a:r>
                    </a:p>
                    <a:p>
                      <a:r>
                        <a:rPr lang="ru-RU" dirty="0" smtClean="0"/>
                        <a:t>Проверить законность уменьшения стимулирующей надбавки члену профсоюза.</a:t>
                      </a:r>
                      <a:r>
                        <a:rPr lang="ru-RU" baseline="0" dirty="0" smtClean="0"/>
                        <a:t> В случае нарушения прав работника добиться удовлетворения законных требований.</a:t>
                      </a:r>
                    </a:p>
                    <a:p>
                      <a:endParaRPr lang="ru-RU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Региональная</a:t>
                      </a:r>
                      <a:r>
                        <a:rPr lang="ru-RU" i="1" baseline="0" dirty="0" smtClean="0"/>
                        <a:t> организация отраслевого профсоюза.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Проверить</a:t>
                      </a:r>
                      <a:r>
                        <a:rPr lang="ru-RU" baseline="0" dirty="0" smtClean="0"/>
                        <a:t> законность </a:t>
                      </a:r>
                      <a:r>
                        <a:rPr lang="ru-RU" dirty="0" smtClean="0"/>
                        <a:t>перевода трудового коллектива на 39-часовую рабочую неделю вместо прежней 36-часовой. В случае нарушения прав работников </a:t>
                      </a:r>
                      <a:r>
                        <a:rPr lang="ru-RU" baseline="0" dirty="0" smtClean="0"/>
                        <a:t>добиться удовлетворения законных требований.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Иметь право запрашивать сведения</a:t>
                      </a:r>
                      <a:r>
                        <a:rPr lang="ru-RU" baseline="0" dirty="0" smtClean="0"/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Провести независимую экспертизу условий труда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В случае неисполнения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 Обратиться в органы государственного контроля /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Подать</a:t>
                      </a:r>
                      <a:r>
                        <a:rPr lang="ru-RU" baseline="0" dirty="0" smtClean="0"/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Представлять интересы работника в суде</a:t>
                      </a:r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ПРОБЛЕМА РАБОТНИКА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= ЗАДАЧА ПРОФСОЮЗА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0995" y="263609"/>
            <a:ext cx="1911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Анализ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4641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3144794" y="5278472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151235"/>
              </p:ext>
            </p:extLst>
          </p:nvPr>
        </p:nvGraphicFramePr>
        <p:xfrm>
          <a:off x="96108" y="632941"/>
          <a:ext cx="11585146" cy="547343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99676"/>
                <a:gridCol w="6285470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Иметь право представлять интересы работника перед работодателем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dirty="0" smtClean="0"/>
                        <a:t>Абз.1 Статьи 11 Федерального закона от 12.01.1996 №10-ФЗ «О профессиональных союзах, их правах и гарантиях деятельности»</a:t>
                      </a:r>
                    </a:p>
                    <a:p>
                      <a:pPr marL="0" indent="0">
                        <a:buNone/>
                      </a:pPr>
                      <a:endParaRPr lang="ru-RU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Профсоюзы, их объединения (ассоциации), первичные профсоюзные организации и их органы представляют и защищают права и интересы членов профсоюзов по вопросам индивидуальных трудовых и связанных с трудом отношений, а в области коллективных прав и интересов - указанные права и интересы работников независимо от членства в профсоюзах в случае наделения их полномочиями на представительство в установленном порядке.</a:t>
                      </a:r>
                      <a:endParaRPr lang="ru-RU" i="1" dirty="0"/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ВМЕСТЕ МЫ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СИЛА!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86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3144794" y="5552792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299984"/>
              </p:ext>
            </p:extLst>
          </p:nvPr>
        </p:nvGraphicFramePr>
        <p:xfrm>
          <a:off x="96108" y="632941"/>
          <a:ext cx="11585146" cy="57477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100303"/>
                <a:gridCol w="5484843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Иметь право запрашивать сведения</a:t>
                      </a:r>
                      <a:r>
                        <a:rPr lang="ru-RU" baseline="0" dirty="0" smtClean="0"/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Провести независимую экспертизу условий труда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[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 случае неисполнения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]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Подать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Представлять интересы работника в суде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Отстаивать свою позицию в суде</a:t>
                      </a: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Абз.1 Статьи 17 Федерального закона от 12.01.1996 №10-ФЗ «О профессиональных союзах, их правах и гарантиях деятельности»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осуществления своей уставной деятельности профсоюзы вправе бесплатно и беспрепятственно получать от работодателей, их объединений (союзов, ассоциаций), органов государственной власти и органов местного самоуправления информацию по социально-трудовым вопросам.</a:t>
                      </a:r>
                      <a:endParaRPr lang="ru-RU" i="1" dirty="0" smtClean="0"/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ОТ ПРОФСОЮЗА СЕКРЕТОВ НЕТ!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740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3136556" y="6030097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310954"/>
              </p:ext>
            </p:extLst>
          </p:nvPr>
        </p:nvGraphicFramePr>
        <p:xfrm>
          <a:off x="96107" y="632941"/>
          <a:ext cx="11799331" cy="629639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497385"/>
                <a:gridCol w="6301946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4085585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запрашивать сведения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Провести независимую экспертизу условий труда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[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 случае неисполнения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]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Подать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Представлять интересы работника в суде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Отстаивать свою позицию в суде</a:t>
                      </a: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Статья</a:t>
                      </a:r>
                      <a:r>
                        <a:rPr lang="ru-RU" baseline="0" dirty="0" smtClean="0"/>
                        <a:t> 19 </a:t>
                      </a:r>
                      <a:r>
                        <a:rPr lang="ru-RU" dirty="0" smtClean="0"/>
                        <a:t>Федерального закона от 12.01.1996 №10-ФЗ «О профессиональных союзах, их правах и гарантиях деятельности»</a:t>
                      </a:r>
                    </a:p>
                    <a:p>
                      <a:pPr marL="0" indent="0">
                        <a:buNone/>
                      </a:pPr>
                      <a:r>
                        <a:rPr lang="ru-RU" dirty="0" err="1" smtClean="0"/>
                        <a:t>Абз</a:t>
                      </a:r>
                      <a:r>
                        <a:rPr lang="ru-RU" dirty="0" smtClean="0"/>
                        <a:t>. 3 Статьи 370 Трудового</a:t>
                      </a:r>
                      <a:r>
                        <a:rPr lang="ru-RU" baseline="0" dirty="0" smtClean="0"/>
                        <a:t> Кодекса Российской Федерации</a:t>
                      </a:r>
                    </a:p>
                    <a:p>
                      <a:pPr marL="0" indent="0">
                        <a:buNone/>
                      </a:pP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осуществления контроля за соблюдением трудового законодательства и иных нормативных правовых актов, содержащих нормы трудового права, выполнением условий коллективных договоров, соглашений общероссийские профессиональные союзы и их объединения могут создавать правовые и технические инспекции труда профсоюзов, которые наделяются полномочиями, предусмотренными </a:t>
                      </a:r>
                      <a:r>
                        <a:rPr lang="ru-RU" sz="1800" b="0" i="1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положениями</a:t>
                      </a: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утверждаемыми общероссийскими профессиональными союзами и их объединениями.</a:t>
                      </a:r>
                      <a:endParaRPr lang="ru-RU" i="1" dirty="0"/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ИНСПЕКТОР ТРУДА  - ВАШ ЗАЩИТНИК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ВСЕГДА!</a:t>
                      </a: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217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063494"/>
              </p:ext>
            </p:extLst>
          </p:nvPr>
        </p:nvGraphicFramePr>
        <p:xfrm>
          <a:off x="96108" y="632941"/>
          <a:ext cx="11585146" cy="711935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500606"/>
                <a:gridCol w="7084540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запрашивать сведения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/>
                        <a:t>Провести независимую экспертизу условий труда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[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 случае неисполнения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]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Подать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Представлять интересы работника в суде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Отстаивать свою позицию в суде</a:t>
                      </a:r>
                      <a:endParaRPr lang="ru-RU" dirty="0" smtClean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dirty="0" smtClean="0"/>
                        <a:t>[</a:t>
                      </a:r>
                      <a:r>
                        <a:rPr lang="ru-RU" dirty="0" smtClean="0"/>
                        <a:t>Пример</a:t>
                      </a:r>
                      <a:r>
                        <a:rPr lang="en-US" dirty="0" smtClean="0"/>
                        <a:t>]</a:t>
                      </a:r>
                      <a:r>
                        <a:rPr lang="ru-RU" dirty="0" smtClean="0"/>
                        <a:t> Положение о технической инспекции труда Профессионального союза работников народного образования и науки Российской Федерации (Утверждено постановлением Исполнительного комитета Профсоюза</a:t>
                      </a:r>
                      <a:r>
                        <a:rPr lang="ru-RU" baseline="0" dirty="0" smtClean="0"/>
                        <a:t> от 28.11.2022 №14-16)</a:t>
                      </a:r>
                    </a:p>
                    <a:p>
                      <a:pPr marL="0" indent="0">
                        <a:buNone/>
                      </a:pPr>
                      <a:endParaRPr lang="ru-RU" baseline="0" dirty="0" smtClean="0"/>
                    </a:p>
                    <a:p>
                      <a:pPr marL="0" indent="0">
                        <a:buNone/>
                      </a:pPr>
                      <a:r>
                        <a:rPr lang="ru-RU" sz="1600" dirty="0" smtClean="0"/>
                        <a:t>п. 4.3.2. </a:t>
                      </a:r>
                      <a:r>
                        <a:rPr lang="ru-RU" sz="1600" i="1" dirty="0" smtClean="0"/>
                        <a:t>Технические (главные технические) инспекторы труда региональных (межрегиональных) организаций Профсоюза в рамках полномочий проводят независимую экспертизу условий труда и обеспечения безопасности работников сферы образования и науки. При необходимости обращаются в территориальный орган </a:t>
                      </a:r>
                      <a:r>
                        <a:rPr lang="ru-RU" sz="1600" i="1" dirty="0" err="1" smtClean="0"/>
                        <a:t>Роструда</a:t>
                      </a:r>
                      <a:r>
                        <a:rPr lang="ru-RU" sz="1600" i="1" dirty="0" smtClean="0"/>
                        <a:t> или в орган исполнительной власти субъекта Российской Федерации, осуществляющий государственное регулирование в области охраны труда, с заявлением о проведении государственной экспертизы качества специальной оценки условий труда или правильности предоставления гарантий и компенсаций</a:t>
                      </a:r>
                      <a:endParaRPr lang="ru-RU" sz="1600" i="1" dirty="0"/>
                    </a:p>
                  </a:txBody>
                  <a:tcPr/>
                </a:tc>
              </a:tr>
              <a:tr h="90791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Блок-схема: перфолента 2"/>
          <p:cNvSpPr/>
          <p:nvPr/>
        </p:nvSpPr>
        <p:spPr>
          <a:xfrm>
            <a:off x="3144794" y="5457567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ПРОФСОЮЗЫ – ЗА ДОСТОЙНЫЙ ТРУД!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69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ерфолента 2"/>
          <p:cNvSpPr/>
          <p:nvPr/>
        </p:nvSpPr>
        <p:spPr>
          <a:xfrm>
            <a:off x="3144794" y="5278472"/>
            <a:ext cx="5487773" cy="827903"/>
          </a:xfrm>
          <a:prstGeom prst="flowChartPunchedTape">
            <a:avLst/>
          </a:prstGeom>
          <a:solidFill>
            <a:srgbClr val="A50021"/>
          </a:solidFill>
          <a:ln>
            <a:solidFill>
              <a:srgbClr val="A5002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32951"/>
              </p:ext>
            </p:extLst>
          </p:nvPr>
        </p:nvGraphicFramePr>
        <p:xfrm>
          <a:off x="96108" y="632941"/>
          <a:ext cx="11585146" cy="547343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6100303"/>
                <a:gridCol w="5484843"/>
              </a:tblGrid>
              <a:tr h="907917">
                <a:tc>
                  <a:txBody>
                    <a:bodyPr/>
                    <a:lstStyle/>
                    <a:p>
                      <a:r>
                        <a:rPr lang="ru-RU" dirty="0" smtClean="0"/>
                        <a:t>Функциональное решение</a:t>
                      </a:r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Правовое основание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A50021"/>
                    </a:solidFill>
                  </a:tcPr>
                </a:tc>
              </a:tr>
              <a:tr h="907917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представлять интересы работника перед работодателем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право запрашивать сведения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у работодателя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Иметь уполномоченный орган для профессионального исполнения процедур, связанных с контролем и восстановлением законных прав членов профсоюза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Провести независимую экспертизу условий труда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Выдать представление об устранении нарушений законодательства о труде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[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В случае неисполнения</a:t>
                      </a:r>
                      <a:r>
                        <a:rPr lang="en-US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]</a:t>
                      </a:r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Подать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исковое заявление в суд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Представлять интересы работника в суде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Абз</a:t>
                      </a:r>
                      <a:r>
                        <a:rPr lang="ru-RU" dirty="0" smtClean="0"/>
                        <a:t>. 13 Статьи 370 Трудового</a:t>
                      </a:r>
                      <a:r>
                        <a:rPr lang="ru-RU" baseline="0" dirty="0" smtClean="0"/>
                        <a:t> Кодекса Российской Федерации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Профсоюзные инспекторы труда, уполномоченные (доверенные) лица по охране труда профессиональных союзов имеют право: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направлять работодателям представления об устранении выявленных нарушений трудового законодательства и иных нормативных правовых актов, содержащих нормы трудового права, обязательные для рассмотрения</a:t>
                      </a:r>
                      <a:endParaRPr lang="ru-RU" i="1" baseline="0" dirty="0" smtClean="0"/>
                    </a:p>
                    <a:p>
                      <a:pPr marL="0" indent="0">
                        <a:buNone/>
                      </a:pPr>
                      <a:endParaRPr lang="ru-RU" dirty="0"/>
                    </a:p>
                  </a:txBody>
                  <a:tcPr/>
                </a:tc>
              </a:tr>
              <a:tr h="907917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ЕСТЬ ДОКУМЕНТ –</a:t>
                      </a:r>
                      <a:r>
                        <a:rPr lang="ru-RU" baseline="0" dirty="0" smtClean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ЕСТЬ ИНСТРУМЕНТ!</a:t>
                      </a:r>
                      <a:endParaRPr lang="ru-RU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258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1348</Words>
  <Application>Microsoft Office PowerPoint</Application>
  <PresentationFormat>Широкоэкранный</PresentationFormat>
  <Paragraphs>140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Некоторые результаты работы инспекций труда профсоюзов: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33</cp:revision>
  <dcterms:created xsi:type="dcterms:W3CDTF">2025-01-13T04:20:21Z</dcterms:created>
  <dcterms:modified xsi:type="dcterms:W3CDTF">2025-01-17T06:58:31Z</dcterms:modified>
</cp:coreProperties>
</file>