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5" r:id="rId12"/>
    <p:sldId id="264" r:id="rId13"/>
    <p:sldId id="268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4022" y="1871131"/>
            <a:ext cx="6594045" cy="2690821"/>
          </a:xfrm>
        </p:spPr>
        <p:txBody>
          <a:bodyPr/>
          <a:lstStyle/>
          <a:p>
            <a:r>
              <a:rPr lang="ru-RU" b="1" dirty="0" smtClean="0"/>
              <a:t>ИЗМЕНЕНИЯ           В</a:t>
            </a:r>
            <a:br>
              <a:rPr lang="ru-RU" b="1" dirty="0" smtClean="0"/>
            </a:br>
            <a:r>
              <a:rPr lang="ru-RU" b="1" dirty="0" smtClean="0"/>
              <a:t>    У С Т А В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6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Ст.23. Профсоюзный комитет.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п.5. Заседания профсоюзного комитета ППО  проводятся по мере необходимости, но не реже </a:t>
            </a:r>
            <a:r>
              <a:rPr lang="ru-RU" b="1" dirty="0" smtClean="0"/>
              <a:t>одного раза в два месяца.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п.5. Заседания профсоюзного комитета </a:t>
            </a:r>
            <a:r>
              <a:rPr lang="ru-RU" dirty="0" smtClean="0"/>
              <a:t>ППО проводятся </a:t>
            </a:r>
            <a:r>
              <a:rPr lang="ru-RU" dirty="0"/>
              <a:t>по мере необходимости, но не реже </a:t>
            </a:r>
            <a:r>
              <a:rPr lang="ru-RU" b="1" dirty="0"/>
              <a:t>одного раза в </a:t>
            </a:r>
            <a:r>
              <a:rPr lang="ru-RU" b="1" dirty="0" smtClean="0"/>
              <a:t>три </a:t>
            </a:r>
            <a:r>
              <a:rPr lang="ru-RU" b="1" dirty="0"/>
              <a:t>месяца.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54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Ст.24. Президиум первичной профсоюзной организации.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6866" y="3004456"/>
            <a:ext cx="4589886" cy="2865991"/>
          </a:xfrm>
        </p:spPr>
        <p:txBody>
          <a:bodyPr/>
          <a:lstStyle/>
          <a:p>
            <a:r>
              <a:rPr lang="ru-RU" dirty="0" smtClean="0"/>
              <a:t>П. 6. Заседания президиума ППО проводятся по мере необходимости, но не реже </a:t>
            </a:r>
            <a:r>
              <a:rPr lang="ru-RU" b="1" dirty="0" smtClean="0"/>
              <a:t>одного раза в месяц.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9880" y="3004456"/>
            <a:ext cx="4689767" cy="2865992"/>
          </a:xfrm>
        </p:spPr>
        <p:txBody>
          <a:bodyPr/>
          <a:lstStyle/>
          <a:p>
            <a:r>
              <a:rPr lang="ru-RU" dirty="0"/>
              <a:t>П. </a:t>
            </a:r>
            <a:r>
              <a:rPr lang="ru-RU" dirty="0" smtClean="0"/>
              <a:t>5. </a:t>
            </a:r>
            <a:r>
              <a:rPr lang="ru-RU" dirty="0"/>
              <a:t>Заседания президиума ППО проводятся по мере необходимости, но не реже </a:t>
            </a:r>
            <a:r>
              <a:rPr lang="ru-RU" b="1" dirty="0"/>
              <a:t>одного раза в </a:t>
            </a:r>
            <a:r>
              <a:rPr lang="ru-RU" b="1" dirty="0" smtClean="0"/>
              <a:t> два месяца.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66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Ст.25. Председатель первичной профсоюзной организации.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481943"/>
            <a:ext cx="9598150" cy="3388505"/>
          </a:xfrm>
        </p:spPr>
        <p:txBody>
          <a:bodyPr/>
          <a:lstStyle/>
          <a:p>
            <a:r>
              <a:rPr lang="ru-RU" dirty="0" smtClean="0"/>
              <a:t>П.3. Председатель ППО: </a:t>
            </a:r>
          </a:p>
          <a:p>
            <a:r>
              <a:rPr lang="ru-RU" dirty="0" smtClean="0"/>
              <a:t>пункт 3.1. дополнен новым абзацем:</a:t>
            </a:r>
          </a:p>
          <a:p>
            <a:r>
              <a:rPr lang="ru-RU" b="1" dirty="0" smtClean="0"/>
              <a:t>В малочисленной ППО, в которой не образован профсоюзный комитет, созывает собрание ППО, вносит предложения в проект повестки дня, определяет дату, время и место его проведения.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383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Ст. 48. Органы Профсоюза.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7" y="2401556"/>
            <a:ext cx="9714545" cy="3468892"/>
          </a:xfrm>
        </p:spPr>
        <p:txBody>
          <a:bodyPr/>
          <a:lstStyle/>
          <a:p>
            <a:r>
              <a:rPr lang="ru-RU" dirty="0" smtClean="0"/>
              <a:t>Дополнена органом – </a:t>
            </a:r>
            <a:r>
              <a:rPr lang="ru-RU" b="1" dirty="0" smtClean="0"/>
              <a:t>Президент Профсоюза.</a:t>
            </a:r>
          </a:p>
          <a:p>
            <a:endParaRPr lang="ru-RU" b="1" dirty="0"/>
          </a:p>
          <a:p>
            <a:r>
              <a:rPr lang="ru-RU" b="1" dirty="0" smtClean="0"/>
              <a:t>Добавлена статья 53. Президент Профсоюза.</a:t>
            </a:r>
          </a:p>
          <a:p>
            <a:endParaRPr lang="ru-RU" b="1" dirty="0"/>
          </a:p>
          <a:p>
            <a:pPr marL="0" indent="0" algn="ctr">
              <a:buNone/>
            </a:pPr>
            <a:endParaRPr lang="ru-RU" sz="4400" b="1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04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316" y="982132"/>
            <a:ext cx="9567331" cy="21420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Статья </a:t>
            </a:r>
            <a:r>
              <a:rPr lang="ru-RU" b="1" dirty="0"/>
              <a:t>2. Основные понятия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3267" y="2556933"/>
            <a:ext cx="4433483" cy="3115734"/>
          </a:xfrm>
        </p:spPr>
        <p:txBody>
          <a:bodyPr>
            <a:normAutofit/>
          </a:bodyPr>
          <a:lstStyle/>
          <a:p>
            <a:r>
              <a:rPr lang="ru-RU" dirty="0" smtClean="0"/>
              <a:t>Первичная профсоюзная организация с правами территориальной…, на учете которой состоят 200 и более членов Профсоюза…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7702" y="2556933"/>
            <a:ext cx="4631946" cy="3313515"/>
          </a:xfrm>
        </p:spPr>
        <p:txBody>
          <a:bodyPr>
            <a:normAutofit/>
          </a:bodyPr>
          <a:lstStyle/>
          <a:p>
            <a:r>
              <a:rPr lang="ru-RU" dirty="0" smtClean="0"/>
              <a:t>Первичная </a:t>
            </a:r>
            <a:r>
              <a:rPr lang="ru-RU" dirty="0"/>
              <a:t>профсоюзная организация, входящая в реестр территориальной организации </a:t>
            </a:r>
            <a:r>
              <a:rPr lang="ru-RU" dirty="0" smtClean="0"/>
              <a:t>Профсоюза.</a:t>
            </a:r>
          </a:p>
          <a:p>
            <a:r>
              <a:rPr lang="ru-RU" b="1" dirty="0"/>
              <a:t>Введено </a:t>
            </a:r>
            <a:r>
              <a:rPr lang="ru-RU" dirty="0"/>
              <a:t>новое понятие – «уполномоченное (доверенное) лицо по охране труда Профсоюза».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18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Ст.13. Ответственность членов Профсоюза.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.2. Исключение из Профсоюза применяется в случаях:</a:t>
            </a:r>
          </a:p>
          <a:p>
            <a:r>
              <a:rPr lang="ru-RU" dirty="0" smtClean="0"/>
              <a:t>неуплаты членских профсоюзных взносов в течение </a:t>
            </a:r>
            <a:r>
              <a:rPr lang="ru-RU" b="1" dirty="0" smtClean="0"/>
              <a:t>3-х месяцев </a:t>
            </a:r>
            <a:r>
              <a:rPr lang="ru-RU" dirty="0" smtClean="0"/>
              <a:t>подряд.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.2</a:t>
            </a:r>
            <a:r>
              <a:rPr lang="ru-RU" dirty="0"/>
              <a:t>. Исключение из Профсоюза применяется в случаях:</a:t>
            </a:r>
          </a:p>
          <a:p>
            <a:r>
              <a:rPr lang="ru-RU" dirty="0"/>
              <a:t>неуплаты членских профсоюзных взносов в течение </a:t>
            </a:r>
            <a:r>
              <a:rPr lang="ru-RU" b="1" dirty="0" smtClean="0"/>
              <a:t>6 </a:t>
            </a:r>
            <a:r>
              <a:rPr lang="ru-RU" b="1" dirty="0"/>
              <a:t>месяцев </a:t>
            </a:r>
            <a:r>
              <a:rPr lang="ru-RU" dirty="0"/>
              <a:t>подряд.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36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Ст.16. Порядок работы органов Профсоюза и организаций Профсоюза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п.2.1. Дата, время и место созыва отчетно-выборного собрания, конференции, Съезда Профсоюза и повестка дня сообщаются делегатам (участникам):</a:t>
            </a:r>
          </a:p>
          <a:p>
            <a:r>
              <a:rPr lang="ru-RU" dirty="0" smtClean="0"/>
              <a:t>собрания в профсоюзной группе – не позднее чем за </a:t>
            </a:r>
            <a:r>
              <a:rPr lang="ru-RU" b="1" dirty="0" smtClean="0"/>
              <a:t>3 дня.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п.2.1. Дата, время и место созыва отчетно-выборного собрания, конференции, Съезда Профсоюза и повестка дня сообщаются делегатам (участникам):</a:t>
            </a:r>
          </a:p>
          <a:p>
            <a:r>
              <a:rPr lang="ru-RU" dirty="0"/>
              <a:t>собрания в профсоюзной группе – не позднее чем за </a:t>
            </a:r>
            <a:r>
              <a:rPr lang="ru-RU" b="1" dirty="0" smtClean="0"/>
              <a:t>5 дней.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211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Ст.19. Права первичной профсоюзной организации. Ст.29, ст.39.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7771" y="2451798"/>
            <a:ext cx="4718304" cy="3310128"/>
          </a:xfrm>
        </p:spPr>
        <p:txBody>
          <a:bodyPr/>
          <a:lstStyle/>
          <a:p>
            <a:r>
              <a:rPr lang="ru-RU" dirty="0" smtClean="0"/>
              <a:t>ППО имеет право:</a:t>
            </a:r>
          </a:p>
          <a:p>
            <a:r>
              <a:rPr lang="ru-RU" dirty="0" smtClean="0"/>
              <a:t>п.2. Избирать своих представителей в вышестоящие органы.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17512" y="2451797"/>
            <a:ext cx="5476352" cy="3587261"/>
          </a:xfrm>
        </p:spPr>
        <p:txBody>
          <a:bodyPr/>
          <a:lstStyle/>
          <a:p>
            <a:r>
              <a:rPr lang="ru-RU" dirty="0"/>
              <a:t>ППО имеет право</a:t>
            </a:r>
            <a:r>
              <a:rPr lang="ru-RU" dirty="0" smtClean="0"/>
              <a:t>:</a:t>
            </a:r>
          </a:p>
          <a:p>
            <a:r>
              <a:rPr lang="ru-RU" dirty="0"/>
              <a:t>п</a:t>
            </a:r>
            <a:r>
              <a:rPr lang="ru-RU" dirty="0" smtClean="0"/>
              <a:t>.2. Делегировать своих представителей в комитет (совет) соответствующей территориальной, региональной организации Профсоюза в соответствии с нормой представительства, утвержденной конференцией…….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68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3209" y="982132"/>
            <a:ext cx="6076439" cy="4888316"/>
          </a:xfrm>
        </p:spPr>
        <p:txBody>
          <a:bodyPr/>
          <a:lstStyle/>
          <a:p>
            <a:r>
              <a:rPr lang="ru-RU" b="1" dirty="0" smtClean="0"/>
              <a:t>В случаях, при которых осуществление прав и обязанностей члена комитета (совета) соответствующей территориальной, региональной организации Профсоюза… становится невозможным, ППО решением высшего или выборного коллегиального руководящего органа вправе отозвать из состава комитета (совета)… своего представителя и делегировать другого представителя (взамен </a:t>
            </a:r>
            <a:r>
              <a:rPr lang="ru-RU" b="1" dirty="0" err="1" smtClean="0"/>
              <a:t>досроно</a:t>
            </a:r>
            <a:r>
              <a:rPr lang="ru-RU" b="1" dirty="0" smtClean="0"/>
              <a:t> выбывшего члена).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836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Ст.22 Собрание (конференция) первичной профсоюзной организации.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п.1.Высшим органом первичной профсоюзной организации является собрание (конференция) первичной профсоюзной организации.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п.1.Высшим органом первичной профсоюзной организации </a:t>
            </a:r>
            <a:r>
              <a:rPr lang="ru-RU" dirty="0" smtClean="0"/>
              <a:t>является:</a:t>
            </a:r>
          </a:p>
          <a:p>
            <a:r>
              <a:rPr lang="ru-RU" dirty="0" smtClean="0"/>
              <a:t>Собрание первичной профсоюзной организации – в первичной профсоюзной организации с численностью до 200 (включительно) членов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982132"/>
            <a:ext cx="4803648" cy="4888316"/>
          </a:xfrm>
        </p:spPr>
        <p:txBody>
          <a:bodyPr/>
          <a:lstStyle/>
          <a:p>
            <a:r>
              <a:rPr lang="ru-RU" dirty="0" smtClean="0"/>
              <a:t>Профсоюза или в первичной профсоюзной организации с численностью более 200 членов Профсоюза в случае отсутствия структурных подразделений первичной профсоюзной организации;</a:t>
            </a:r>
          </a:p>
          <a:p>
            <a:r>
              <a:rPr lang="ru-RU" dirty="0" smtClean="0"/>
              <a:t>Конференция ППО – в ППО с численностью более 200 членов Профсоюза при наличии структурных подразделений ППО.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09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Ст.22, 32, 42. Собрание (конференция) ППО, территориальной, региональной организации Профсоюза.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2" y="3044650"/>
            <a:ext cx="9677398" cy="2825797"/>
          </a:xfrm>
        </p:spPr>
        <p:txBody>
          <a:bodyPr/>
          <a:lstStyle/>
          <a:p>
            <a:r>
              <a:rPr lang="ru-RU" dirty="0" smtClean="0"/>
              <a:t>Пункт 4.4. дополнен вторым абзацем:</a:t>
            </a:r>
          </a:p>
          <a:p>
            <a:r>
              <a:rPr lang="ru-RU" b="1" dirty="0" smtClean="0"/>
              <a:t>«В период между конференциями ППО решение о прекращении и подтверждении полномочий члена профсоюзного комитета, делегированного структурным подразделением первичной профсоюзной организации, принимает профсоюзный комитет.»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9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574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Garamond</vt:lpstr>
      <vt:lpstr>Натуральные материалы</vt:lpstr>
      <vt:lpstr>ИЗМЕНЕНИЯ           В     У С Т А В </vt:lpstr>
      <vt:lpstr>  Статья 2. Основные понятия.   </vt:lpstr>
      <vt:lpstr>Ст.13. Ответственность членов Профсоюза.</vt:lpstr>
      <vt:lpstr>Ст.16. Порядок работы органов Профсоюза и организаций Профсоюза</vt:lpstr>
      <vt:lpstr>Ст.19. Права первичной профсоюзной организации. Ст.29, ст.39.</vt:lpstr>
      <vt:lpstr>Презентация PowerPoint</vt:lpstr>
      <vt:lpstr>Ст.22 Собрание (конференция) первичной профсоюзной организации.</vt:lpstr>
      <vt:lpstr>Презентация PowerPoint</vt:lpstr>
      <vt:lpstr>Ст.22, 32, 42. Собрание (конференция) ППО, территориальной, региональной организации Профсоюза.</vt:lpstr>
      <vt:lpstr>Ст.23. Профсоюзный комитет.</vt:lpstr>
      <vt:lpstr>Ст.24. Президиум первичной профсоюзной организации.</vt:lpstr>
      <vt:lpstr>Ст.25. Председатель первичной профсоюзной организации.</vt:lpstr>
      <vt:lpstr>Ст. 48. Органы Профсоюза.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          В    У С Т А В</dc:title>
  <dc:creator>PC</dc:creator>
  <cp:lastModifiedBy>Учетная запись Майкрософт</cp:lastModifiedBy>
  <cp:revision>12</cp:revision>
  <cp:lastPrinted>2025-03-25T12:15:31Z</cp:lastPrinted>
  <dcterms:created xsi:type="dcterms:W3CDTF">2025-03-25T05:03:07Z</dcterms:created>
  <dcterms:modified xsi:type="dcterms:W3CDTF">2025-04-03T09:59:13Z</dcterms:modified>
</cp:coreProperties>
</file>