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63" r:id="rId2"/>
    <p:sldId id="413" r:id="rId3"/>
    <p:sldId id="432" r:id="rId4"/>
    <p:sldId id="433" r:id="rId5"/>
    <p:sldId id="441" r:id="rId6"/>
    <p:sldId id="434" r:id="rId7"/>
    <p:sldId id="442" r:id="rId8"/>
    <p:sldId id="443" r:id="rId9"/>
    <p:sldId id="435" r:id="rId10"/>
    <p:sldId id="440" r:id="rId11"/>
    <p:sldId id="415" r:id="rId12"/>
    <p:sldId id="439" r:id="rId13"/>
    <p:sldId id="438" r:id="rId14"/>
    <p:sldId id="436" r:id="rId15"/>
    <p:sldId id="444" r:id="rId16"/>
    <p:sldId id="416" r:id="rId17"/>
    <p:sldId id="437" r:id="rId18"/>
    <p:sldId id="417" r:id="rId19"/>
    <p:sldId id="418" r:id="rId20"/>
    <p:sldId id="445" r:id="rId21"/>
    <p:sldId id="425" r:id="rId22"/>
    <p:sldId id="447" r:id="rId23"/>
    <p:sldId id="428" r:id="rId24"/>
    <p:sldId id="431" r:id="rId25"/>
    <p:sldId id="448" r:id="rId26"/>
    <p:sldId id="45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lyasnikovAA\Desktop\&#1075;&#1088;&#1072;&#1092;&#1080;&#1082;&#1080;%20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40957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76725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BBFCC25-5935-4789-AB8C-304507457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E6F9-F535-465B-BBF4-6147010B1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0894-A14F-45AD-9D53-610CF595D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A778-7B08-48E6-BBD1-5E7C12390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0639A-C684-4CF3-BCBE-DBCD47B95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5661-328F-4E49-8D58-39774E0EE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0E4D-2835-4C9F-BDFE-0C1D9B51C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4EF6B-3305-45C2-872D-693FC177F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2D431-4D70-480C-8314-E04A59F1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55538-58B8-4375-8BE7-B3B83F0F8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AC2F-4002-47D3-83C5-B387DC72C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A687-E302-4E0D-9FC6-1CECF2448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B3336-FBC9-426C-B6FF-6B7A57916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7651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875" y="6553200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B92C412-A7AB-4297-B59F-F355961A8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403177619/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403111819/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1otruda.ru/#/document/99/607142406/ZAP1VH03BQ/" TargetMode="External"/><Relationship Id="rId2" Type="http://schemas.openxmlformats.org/officeDocument/2006/relationships/hyperlink" Target="https://plus.1otruda.ru/#/document/99/607142406/ZAP2H0S3J7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70150478/1000" TargetMode="External"/><Relationship Id="rId2" Type="http://schemas.openxmlformats.org/officeDocument/2006/relationships/hyperlink" Target="http://internet.garant.ru/document/redirect/403158339/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158341/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et.garant.ru/#/document/12125268/entry/21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211290/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05348/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403111649/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ip.1otruda.ru/#/document/99/901807664/ZAP2K3G3K2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12125268/370" TargetMode="External"/><Relationship Id="rId2" Type="http://schemas.openxmlformats.org/officeDocument/2006/relationships/hyperlink" Target="http://internet.garant.ru/document/redirect/403324424/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6468/0" TargetMode="External"/><Relationship Id="rId2" Type="http://schemas.openxmlformats.org/officeDocument/2006/relationships/hyperlink" Target="http://internet.garant.ru/document/redirect/403326464/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ternet.garant.ru/document/redirect/3919543/0" TargetMode="External"/><Relationship Id="rId4" Type="http://schemas.openxmlformats.org/officeDocument/2006/relationships/hyperlink" Target="http://internet.garant.ru/document/redirect/55171222/1000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truda.ru/#/document/99/901807664/ZA026GA3B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403211292/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403140813/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1otruda.ru/#/document/99/901807664/XA00ROA2P2/" TargetMode="External"/><Relationship Id="rId2" Type="http://schemas.openxmlformats.org/officeDocument/2006/relationships/hyperlink" Target="http://internet.garant.ru/document/redirect/403119113/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us.1otruda.ru/#/document/99/901807667/ZAP26JU3EV/" TargetMode="External"/><Relationship Id="rId4" Type="http://schemas.openxmlformats.org/officeDocument/2006/relationships/hyperlink" Target="https://plus.1otruda.ru/#/document/118/96338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otruda.ru/#/document/99/901807664/ZAP2RFI3M6/" TargetMode="External"/><Relationship Id="rId2" Type="http://schemas.openxmlformats.org/officeDocument/2006/relationships/hyperlink" Target="http://internet.garant.ru/document/redirect/403383867/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213100"/>
            <a:ext cx="8064500" cy="795338"/>
          </a:xfrm>
        </p:spPr>
        <p:txBody>
          <a:bodyPr/>
          <a:lstStyle/>
          <a:p>
            <a:pPr algn="ctr" eaLnBrk="1" hangingPunct="1"/>
            <a:r>
              <a:rPr lang="ru-RU" sz="2000" b="1"/>
              <a:t>Главны</a:t>
            </a:r>
            <a:r>
              <a:rPr lang="ru-RU" sz="2000" b="1">
                <a:latin typeface="Arial" charset="0"/>
              </a:rPr>
              <a:t>е</a:t>
            </a:r>
            <a:r>
              <a:rPr lang="ru-RU" sz="2000" b="1"/>
              <a:t> изменения по охране труда</a:t>
            </a:r>
            <a:br>
              <a:rPr lang="ru-RU" sz="2000" b="1"/>
            </a:br>
            <a:r>
              <a:rPr lang="ru-RU" sz="2000" b="1"/>
              <a:t>с 1 марта 2022 года</a:t>
            </a:r>
            <a:endParaRPr lang="ru-RU" sz="2400" b="1"/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916238" y="4365625"/>
            <a:ext cx="5759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Буценко Ольга Владимировна - р</a:t>
            </a:r>
            <a:r>
              <a:rPr lang="ru-RU"/>
              <a:t>уководитель департамента условий и охраны труда, главный технический инспектор труда Федерации профсоюзов Самарской области</a:t>
            </a:r>
            <a:endParaRPr lang="ru-RU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/>
              <a:t> (8846)3320792 </a:t>
            </a:r>
          </a:p>
          <a:p>
            <a:pPr algn="ctr">
              <a:spcBef>
                <a:spcPct val="50000"/>
              </a:spcBef>
            </a:pPr>
            <a:r>
              <a:rPr lang="en-US"/>
              <a:t>bucenkoov@bk.ru</a:t>
            </a:r>
            <a:endParaRPr lang="ru-RU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04813"/>
            <a:ext cx="2751138" cy="28082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15888"/>
            <a:ext cx="8001000" cy="649287"/>
          </a:xfrm>
        </p:spPr>
        <p:txBody>
          <a:bodyPr/>
          <a:lstStyle/>
          <a:p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765175"/>
            <a:ext cx="8001000" cy="5254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Статья 214.1. Запрет на работу в опасных условиях труда</a:t>
            </a:r>
          </a:p>
          <a:p>
            <a:pPr algn="ctr">
              <a:buFont typeface="Wingdings" pitchFamily="2" charset="2"/>
              <a:buNone/>
            </a:pPr>
            <a:r>
              <a:rPr lang="ru-RU" sz="1800">
                <a:hlinkClick r:id="rId2"/>
              </a:rPr>
              <a:t>Распоряжение Правительства РФ от 4 декабря 2021 г. N 3455-р О перечне работ, на которые не распространяется запрет, установленный статьей 214.1 ТК РФ</a:t>
            </a:r>
            <a:endParaRPr lang="ru-RU" sz="1800"/>
          </a:p>
          <a:p>
            <a:r>
              <a:rPr lang="ru-RU" sz="1800"/>
              <a:t>Если по результатам СОУТ рабочим местам присваивают 4-й класс, работать на них </a:t>
            </a:r>
            <a:r>
              <a:rPr lang="ru-RU" sz="1800" b="1"/>
              <a:t>с 1 марта 2022 года нельзя</a:t>
            </a:r>
            <a:r>
              <a:rPr lang="ru-RU" sz="1800"/>
              <a:t>. Такие работы нужно остановить. На время приостановки за работниками сохранят место и среднюю зарплату. Работников, чьи места признали опасными, следует незамедлительно информировать об этом .</a:t>
            </a:r>
          </a:p>
          <a:p>
            <a:r>
              <a:rPr lang="ru-RU" sz="1800"/>
              <a:t>Необходимо разработать меры, для исключения 4-й класс</a:t>
            </a:r>
            <a:r>
              <a:rPr lang="ru-RU" sz="1800">
                <a:latin typeface="Arial" charset="0"/>
              </a:rPr>
              <a:t>а</a:t>
            </a:r>
            <a:r>
              <a:rPr lang="ru-RU" sz="1800"/>
              <a:t> условий труда. </a:t>
            </a:r>
            <a:r>
              <a:rPr lang="ru-RU" sz="1800" b="1" u="sng"/>
              <a:t>Документ нужно согласовать с профсоюзом</a:t>
            </a:r>
            <a:r>
              <a:rPr lang="ru-RU" sz="1800"/>
              <a:t>, затем утвердить план и направить его копию в ГИТ.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74663" y="127476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2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B5ADA2-0668-4B78-B7D2-D2E3EDC368C8}" type="slidenum">
              <a:rPr lang="ru-RU" smtClean="0">
                <a:cs typeface="Arial" charset="0"/>
              </a:rPr>
              <a:pPr/>
              <a:t>11</a:t>
            </a:fld>
            <a:endParaRPr lang="ru-RU">
              <a:cs typeface="Arial" charset="0"/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735763" cy="530225"/>
          </a:xfrm>
        </p:spPr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395288" y="3351213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/>
          </a:p>
          <a:p>
            <a:pPr>
              <a:tabLst>
                <a:tab pos="457200" algn="l"/>
              </a:tabLst>
            </a:pPr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84213" y="774700"/>
            <a:ext cx="7848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Внимание!</a:t>
            </a:r>
          </a:p>
          <a:p>
            <a:endParaRPr lang="ru-RU" b="1"/>
          </a:p>
          <a:p>
            <a:r>
              <a:rPr lang="ru-RU"/>
              <a:t>Замена оборудования, технологических процессов и т. п. — процедуры трудоемкие и долговременные, поэтому ими нужно заняться уже сейчас. Так можно избежать простоев, когда новая редакция Х раздела вступит в силу. </a:t>
            </a:r>
          </a:p>
          <a:p>
            <a:endParaRPr lang="ru-RU" b="1"/>
          </a:p>
          <a:p>
            <a:r>
              <a:rPr lang="ru-RU" b="1"/>
              <a:t>Не забудьте!</a:t>
            </a:r>
            <a:r>
              <a:rPr lang="ru-RU"/>
              <a:t> Снижение класса условий труда подтвердит только спецоценка. Поэтому когда будете составлять план мероприятий, заложите время на внеплановую СОУТ.</a:t>
            </a:r>
          </a:p>
          <a:p>
            <a:endParaRPr lang="ru-RU"/>
          </a:p>
          <a:p>
            <a:r>
              <a:rPr lang="ru-RU"/>
              <a:t>	Работать в опасных условиях труда запретят не всем. </a:t>
            </a:r>
            <a:r>
              <a:rPr lang="ru-RU" b="1"/>
              <a:t>Исключения</a:t>
            </a:r>
            <a:r>
              <a:rPr lang="ru-RU"/>
              <a:t> для работ перечисленных в распоряжении (их примут для пожарных, спасателей, водолазов и других социально значимых профессий).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88913"/>
            <a:ext cx="8001000" cy="503237"/>
          </a:xfrm>
        </p:spPr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038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>
                <a:hlinkClick r:id="rId2"/>
              </a:rPr>
              <a:t>Приказ Минтруда РФ от 29 октября 2021 г. </a:t>
            </a:r>
            <a:r>
              <a:rPr lang="ru-RU" sz="2000" b="1">
                <a:hlinkClick r:id="rId2"/>
              </a:rPr>
              <a:t>N 774н</a:t>
            </a:r>
            <a:r>
              <a:rPr lang="ru-RU" sz="2000">
                <a:hlinkClick r:id="rId2"/>
              </a:rPr>
              <a:t> "Об утверждении общих требований к организации безопасного рабочего места" </a:t>
            </a:r>
            <a:r>
              <a:rPr lang="ru-RU" sz="2000"/>
              <a:t>, часть 7 ст. 209 ТК РФ</a:t>
            </a:r>
          </a:p>
          <a:p>
            <a:endParaRPr lang="ru-RU" sz="200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95288" y="2124075"/>
            <a:ext cx="79200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/>
              <a:t>Предусматривается, что для рабочих мест с территориально меняющимися рабочими зонами, где рабочей зоной считается оснащенная необходимыми средствами производства часть рабочего места, в которой один работник или несколько работников выполняют схожие работы положения Требований распространяются на каждую рабочую зону.</a:t>
            </a:r>
          </a:p>
          <a:p>
            <a:pPr algn="just"/>
            <a:endParaRPr lang="ru-RU" sz="2000"/>
          </a:p>
          <a:p>
            <a:pPr algn="just"/>
            <a:r>
              <a:rPr lang="ru-RU" sz="2000"/>
              <a:t>Обследуйте рабочие места на предмет соблюдения Требований. Обследование зафиксируйте актом, в котором отразите все нарушения и недостатки, а также планируемые мероприятия по их устранению. Закрепите ответственного исполнителя и сроки устранения 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64487" cy="215900"/>
          </a:xfrm>
        </p:spPr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08050"/>
            <a:ext cx="8001000" cy="5111750"/>
          </a:xfrm>
        </p:spPr>
        <p:txBody>
          <a:bodyPr/>
          <a:lstStyle/>
          <a:p>
            <a:r>
              <a:rPr lang="ru-RU" sz="2600"/>
              <a:t>Обратите внимание на </a:t>
            </a:r>
            <a:r>
              <a:rPr lang="ru-RU" sz="2600" u="sng"/>
              <a:t>7 контрольных</a:t>
            </a:r>
            <a:r>
              <a:rPr lang="ru-RU" sz="2600"/>
              <a:t> точек при проверке рабочего места.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1.Рабочая поза.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2.Отображение информации и знаки безопасности.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3.Машины и оборудование.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4.Профриски и знаки безопасности.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5. Информирование работников.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6. Перемещение людей и грузов.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7.Аварийные ситуации. </a:t>
            </a:r>
          </a:p>
          <a:p>
            <a:pPr>
              <a:buFont typeface="Wingdings" pitchFamily="2" charset="2"/>
              <a:buNone/>
            </a:pPr>
            <a:endParaRPr lang="ru-RU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36613"/>
            <a:ext cx="8001000" cy="51831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Новые права работодателя.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Электронный документооборот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Работодателям  дали </a:t>
            </a:r>
            <a:r>
              <a:rPr lang="ru-RU" sz="2000" u="sng"/>
              <a:t>право </a:t>
            </a:r>
            <a:r>
              <a:rPr lang="ru-RU" sz="2000"/>
              <a:t>вести документооборот по охране труда в электронном виде. При проверке ГИТ придется предоставлять инспектору доступ к базам электронных документов по охране труда (</a:t>
            </a:r>
            <a:r>
              <a:rPr lang="ru-RU" sz="2000">
                <a:hlinkClick r:id="rId2"/>
              </a:rPr>
              <a:t>абз. 3 ст. 214.2</a:t>
            </a:r>
            <a:r>
              <a:rPr lang="ru-RU" sz="2000"/>
              <a:t>, </a:t>
            </a:r>
            <a:r>
              <a:rPr lang="ru-RU" sz="2000">
                <a:hlinkClick r:id="rId3"/>
              </a:rPr>
              <a:t>ст. 216.2</a:t>
            </a:r>
            <a:r>
              <a:rPr lang="ru-RU" sz="2000"/>
              <a:t> новой редакции ТК).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Дистанционное видеонаблюдение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Работодателям </a:t>
            </a:r>
            <a:r>
              <a:rPr lang="ru-RU" sz="2000" u="sng"/>
              <a:t>разрешили</a:t>
            </a:r>
            <a:r>
              <a:rPr lang="ru-RU" sz="2000"/>
              <a:t> дистанционно следить за производством работ, в том числе с помощью видеооборудования. Если работодатель примет решение вести дистанционный контроль за работами, об этом нужно уведомить работников (</a:t>
            </a:r>
            <a:r>
              <a:rPr lang="ru-RU" sz="2000">
                <a:hlinkClick r:id="rId2"/>
              </a:rPr>
              <a:t>абз. 4 ст. 214.2 новой редакции ТК</a:t>
            </a:r>
            <a:r>
              <a:rPr lang="ru-RU" sz="2000"/>
              <a:t>).</a:t>
            </a:r>
          </a:p>
          <a:p>
            <a:pPr>
              <a:lnSpc>
                <a:spcPct val="90000"/>
              </a:lnSpc>
            </a:pPr>
            <a:endParaRPr lang="ru-RU" sz="3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038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>
                <a:hlinkClick r:id="rId2"/>
              </a:rPr>
              <a:t>Приказ Минтруда РФ от 29 октября 2021 г. N 771н "Об утв. Примерного перечня ежегодно реализуемых работодателем мероприятий по улучшению условий и охраны труда, ликвидации или снижению уровней профессиональных рисков либо недопущению повышения их уровней" </a:t>
            </a:r>
            <a:r>
              <a:rPr lang="ru-RU" sz="2100"/>
              <a:t>ст. 225 ТК РФ новая редакция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Финансирование </a:t>
            </a:r>
            <a:r>
              <a:rPr lang="ru-RU" sz="2100" u="sng"/>
              <a:t>мероприятий по улучшению условий и охраны труда</a:t>
            </a:r>
            <a:r>
              <a:rPr lang="ru-RU" sz="2100"/>
              <a:t>  работодателями осуществляется в размере не менее 0,2% суммы затрат на производство продукции (работ, услуг).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Таким образом, составление плана ежегодно реализуемых работодателем </a:t>
            </a:r>
            <a:r>
              <a:rPr lang="ru-RU" sz="2100" u="sng"/>
              <a:t>мероприятий по улучшению условий и охраны труда и снижению уровней профессиональных</a:t>
            </a:r>
            <a:r>
              <a:rPr lang="ru-RU" sz="2100"/>
              <a:t> рисков </a:t>
            </a:r>
            <a:r>
              <a:rPr lang="ru-RU" sz="2100" u="sng"/>
              <a:t>относится к обязательным локальным нормативным актам в области охраны труда</a:t>
            </a:r>
            <a:r>
              <a:rPr lang="ru-RU" sz="2100"/>
              <a:t> организации и в настоящее время формируется с учетом </a:t>
            </a:r>
            <a:r>
              <a:rPr lang="ru-RU" sz="2100">
                <a:hlinkClick r:id="rId3"/>
              </a:rPr>
              <a:t>Перечня</a:t>
            </a:r>
            <a:r>
              <a:rPr lang="ru-RU" sz="2100"/>
              <a:t> N 771н.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162800" y="6619875"/>
            <a:ext cx="1981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6C16C0E-3D35-411B-B20C-2856B2EAC36D}" type="slidenum">
              <a:rPr lang="ru-RU" smtClean="0">
                <a:cs typeface="Arial" charset="0"/>
              </a:rPr>
              <a:pPr/>
              <a:t>16</a:t>
            </a:fld>
            <a:endParaRPr lang="ru-RU">
              <a:cs typeface="Arial" charset="0"/>
            </a:endParaRPr>
          </a:p>
        </p:txBody>
      </p:sp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8313" y="28575"/>
            <a:ext cx="7056437" cy="720725"/>
          </a:xfrm>
        </p:spPr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468313" y="908050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15888"/>
            <a:ext cx="635000" cy="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755650" y="1387475"/>
            <a:ext cx="7920038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r>
              <a:rPr lang="ru-RU" sz="2000">
                <a:hlinkClick r:id="rId3"/>
              </a:rPr>
              <a:t>Приказ Минтруда РФ от 22 сентября 2021 г. N 656н "Об утв. примерного перечня мероприятий по предотвращению случаев повреждения здоровья работников  на территории, находящейся под контролем другого работодателя«</a:t>
            </a:r>
            <a:r>
              <a:rPr lang="ru-RU" sz="2000"/>
              <a:t>.ст.214 ТК РФ нов. редакция.</a:t>
            </a:r>
            <a:r>
              <a:rPr lang="ru-RU" sz="2000">
                <a:hlinkClick r:id="rId4"/>
              </a:rPr>
              <a:t> </a:t>
            </a:r>
            <a:endParaRPr lang="ru-RU" sz="2000"/>
          </a:p>
          <a:p>
            <a:r>
              <a:rPr lang="ru-RU" sz="2000" u="sng"/>
              <a:t> </a:t>
            </a:r>
          </a:p>
          <a:p>
            <a:r>
              <a:rPr lang="ru-RU" sz="2000" u="sng"/>
              <a:t>Обязанность работодателя</a:t>
            </a:r>
            <a:r>
              <a:rPr lang="ru-RU" sz="2000"/>
              <a:t>: при производстве работ  на территории, находящейся под контролем другого работодателя, </a:t>
            </a:r>
            <a:r>
              <a:rPr lang="ru-RU" sz="2000" u="sng"/>
              <a:t>работодатель</a:t>
            </a:r>
            <a:r>
              <a:rPr lang="ru-RU" sz="2000"/>
              <a:t>, осуществляющий производство работ, </a:t>
            </a:r>
            <a:r>
              <a:rPr lang="ru-RU" sz="2000" u="sng"/>
              <a:t>обязан</a:t>
            </a:r>
            <a:r>
              <a:rPr lang="ru-RU" sz="2000"/>
              <a:t> перед началом производства работ  </a:t>
            </a:r>
            <a:r>
              <a:rPr lang="ru-RU" sz="2000" u="sng"/>
              <a:t>согласовать</a:t>
            </a:r>
            <a:r>
              <a:rPr lang="ru-RU" sz="2000"/>
              <a:t> с другим работодателем  </a:t>
            </a:r>
            <a:r>
              <a:rPr lang="ru-RU" sz="2000" u="sng"/>
              <a:t>мероприятия по предотвращению случаев повреждения здоровья работников</a:t>
            </a:r>
            <a:r>
              <a:rPr lang="ru-RU" sz="2000"/>
              <a:t>, в том числе работников сторонних организаций, производящих работы  на данной территории.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07375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Во исполнение данной нормы Минтруд утвердил перечень мероприятий, который включает:</a:t>
            </a:r>
          </a:p>
          <a:p>
            <a:pPr>
              <a:lnSpc>
                <a:spcPct val="80000"/>
              </a:lnSpc>
            </a:pPr>
            <a:r>
              <a:rPr lang="ru-RU" sz="2000"/>
              <a:t>- </a:t>
            </a:r>
            <a:r>
              <a:rPr lang="ru-RU" sz="2000" u="sng"/>
              <a:t>организационные мероприятия</a:t>
            </a:r>
            <a:r>
              <a:rPr lang="ru-RU" sz="2000"/>
              <a:t> (назначение лиц, отвечающих за безопасную организацию работ, составление перечня вредных и опасных производственных факторов и пр.);</a:t>
            </a:r>
          </a:p>
          <a:p>
            <a:pPr>
              <a:lnSpc>
                <a:spcPct val="80000"/>
              </a:lnSpc>
            </a:pPr>
            <a:r>
              <a:rPr lang="ru-RU" sz="2000"/>
              <a:t>- </a:t>
            </a:r>
            <a:r>
              <a:rPr lang="ru-RU" sz="2000" u="sng"/>
              <a:t>технические мероприятия</a:t>
            </a:r>
            <a:r>
              <a:rPr lang="ru-RU" sz="2000"/>
              <a:t> (установка предохранительных, защитных и сигнализирующих устройств, определение границ опасных зон, мест установки защитных ограждение, знаков безопасности и пр.);</a:t>
            </a:r>
          </a:p>
          <a:p>
            <a:pPr>
              <a:lnSpc>
                <a:spcPct val="80000"/>
              </a:lnSpc>
            </a:pPr>
            <a:r>
              <a:rPr lang="ru-RU" sz="2000"/>
              <a:t>- </a:t>
            </a:r>
            <a:r>
              <a:rPr lang="ru-RU" sz="2000" u="sng"/>
              <a:t>мероприятия по обеспечению СИЗ</a:t>
            </a:r>
            <a:r>
              <a:rPr lang="ru-RU" sz="2000"/>
              <a:t> (определение мест хранения, особенностей использования и мест утилизации СИЗ, а также смывающих и (или) обезвреживающих средств);</a:t>
            </a:r>
          </a:p>
          <a:p>
            <a:pPr>
              <a:lnSpc>
                <a:spcPct val="80000"/>
              </a:lnSpc>
            </a:pPr>
            <a:r>
              <a:rPr lang="ru-RU" sz="2000" u="sng"/>
              <a:t>- лечебно-профилактические и санитарно-бытовые мероприятия</a:t>
            </a:r>
            <a:r>
              <a:rPr lang="ru-RU" sz="2000"/>
              <a:t> (определение месторасположения аптечек, устройство комнат отдыха, определение порядка использования санитарно-бытовых помещений и пр.).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F46B9E-71E5-4734-B181-6FC365FBE8B7}" type="slidenum">
              <a:rPr lang="ru-RU" smtClean="0">
                <a:cs typeface="Arial" charset="0"/>
              </a:rPr>
              <a:pPr/>
              <a:t>18</a:t>
            </a:fld>
            <a:endParaRPr lang="ru-RU">
              <a:cs typeface="Arial" charset="0"/>
            </a:endParaRPr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569325" cy="677862"/>
          </a:xfrm>
        </p:spPr>
        <p:txBody>
          <a:bodyPr/>
          <a:lstStyle/>
          <a:p>
            <a:r>
              <a:rPr lang="ru-RU" sz="2400" b="1"/>
              <a:t>Новое в законодательстве</a:t>
            </a:r>
          </a:p>
        </p:txBody>
      </p:sp>
      <p:sp>
        <p:nvSpPr>
          <p:cNvPr id="32771" name="Rectangle 10"/>
          <p:cNvSpPr>
            <a:spLocks noChangeArrowheads="1"/>
          </p:cNvSpPr>
          <p:nvPr/>
        </p:nvSpPr>
        <p:spPr bwMode="auto">
          <a:xfrm>
            <a:off x="179388" y="981075"/>
            <a:ext cx="8351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/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188913"/>
            <a:ext cx="565150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250825" y="1039813"/>
            <a:ext cx="856932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Новая ст.216.2 ТК РФ новая редакция- право работника на получение информации об условиях труда</a:t>
            </a:r>
          </a:p>
          <a:p>
            <a:r>
              <a:rPr lang="ru-RU">
                <a:hlinkClick r:id="rId3"/>
              </a:rPr>
              <a:t>Приказ Минтруда РФ от 29 октября 2021 г. N 773н "Об утв. форм  информирования работников об их трудовых правах, включая право на безопасные условия и охрану труда, и примерного перечня информационных материалов в целях информирования работников об их трудовых правах, включая право на безопасные условия и охрану труда" </a:t>
            </a:r>
            <a:endParaRPr lang="ru-RU"/>
          </a:p>
          <a:p>
            <a:r>
              <a:rPr lang="ru-RU"/>
              <a:t>Расширена Ст. 214 Информирование работников об условиях и охране труда на их р.м., </a:t>
            </a:r>
            <a:r>
              <a:rPr lang="ru-RU" u="sng"/>
              <a:t>о существующих профессиональных рисках и их уровнях, а также о мерах по защите от воздействия вредных и (или) опасных производственных факторов, имеющихся на рабочих местах</a:t>
            </a:r>
            <a:r>
              <a:rPr lang="ru-RU"/>
              <a:t>, о предоставляемых им гарантиях, компенсациях и средствах индивидуальной защиты, </a:t>
            </a:r>
            <a:r>
              <a:rPr lang="ru-RU" u="sng"/>
              <a:t>об использовании  оборудования, обеспечивающих дистанционную видео-, аудио- или иную фиксацию процессов производства работ, в целях контроля за безопасностью производства работ</a:t>
            </a:r>
            <a:r>
              <a:rPr lang="ru-RU"/>
              <a:t>. </a:t>
            </a:r>
          </a:p>
          <a:p>
            <a:r>
              <a:rPr lang="ru-RU">
                <a:hlinkClick r:id="rId4"/>
              </a:rPr>
              <a:t>Приказ Минтруда РФ от 17 декабря 2021 г. N 894 "Об утв. рекомендаций по размещению работодателем информационных материалов в целях информирования работников об их трудовых правах, включая право на безопасные условия и охрану труда«.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7D1AA1-7A86-497B-9749-79B2FF9473D5}" type="slidenum">
              <a:rPr lang="ru-RU" smtClean="0">
                <a:cs typeface="Arial" charset="0"/>
              </a:rPr>
              <a:pPr/>
              <a:t>19</a:t>
            </a:fld>
            <a:endParaRPr lang="ru-RU">
              <a:cs typeface="Arial" charset="0"/>
            </a:endParaRPr>
          </a:p>
        </p:txBody>
      </p:sp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 </a:t>
            </a:r>
            <a:r>
              <a:rPr lang="ru-RU"/>
              <a:t> </a:t>
            </a: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395288" y="765175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60350"/>
            <a:ext cx="493712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611188" y="981075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sng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11188" y="973138"/>
            <a:ext cx="8135937" cy="542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000"/>
              <a:t>Работодателям </a:t>
            </a:r>
            <a:r>
              <a:rPr lang="ru-RU" sz="2000" u="sng"/>
              <a:t>рекомендовано </a:t>
            </a:r>
            <a:r>
              <a:rPr lang="ru-RU" sz="2000"/>
              <a:t>размещать информацию о трудовых правах работников </a:t>
            </a:r>
            <a:r>
              <a:rPr lang="ru-RU" sz="2400" b="1" u="sng"/>
              <a:t>6 способами</a:t>
            </a:r>
            <a:r>
              <a:rPr lang="ru-RU" sz="2000"/>
              <a:t>: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 распространять печатную продукцию и видеоматериалы;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-распространять материалы через кабинеты или уголки по охране труда;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 размещать на внутреннем корпоративном веб-портале или веб-сайте работодателя;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 рассылать письма по электронной почте;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 проводить онлайн-опросы;</a:t>
            </a:r>
          </a:p>
          <a:p>
            <a:pPr>
              <a:tabLst>
                <a:tab pos="457200" algn="l"/>
              </a:tabLst>
            </a:pPr>
            <a:r>
              <a:rPr lang="ru-RU" sz="2000"/>
              <a:t>- проводить телефонные интервью или собеседования. </a:t>
            </a:r>
            <a:r>
              <a:rPr lang="ru-RU"/>
              <a:t>Например, распространять информацию через печатную продукцию можно плакатами, журналами или буклетами. </a:t>
            </a:r>
          </a:p>
          <a:p>
            <a:pPr>
              <a:tabLst>
                <a:tab pos="457200" algn="l"/>
              </a:tabLst>
            </a:pPr>
            <a:r>
              <a:rPr lang="ru-RU" u="sng"/>
              <a:t>Минтруд рекомендует создавать кабинет</a:t>
            </a:r>
            <a:r>
              <a:rPr lang="ru-RU"/>
              <a:t> по охране труда работодателям, у которых работает больше 50 человек.</a:t>
            </a:r>
          </a:p>
          <a:p>
            <a:pPr>
              <a:tabLst>
                <a:tab pos="457200" algn="l"/>
              </a:tabLst>
            </a:pPr>
            <a:r>
              <a:rPr lang="ru-RU"/>
              <a:t>Создавать </a:t>
            </a:r>
            <a:r>
              <a:rPr lang="ru-RU" u="sng"/>
              <a:t>уголок по охране труда</a:t>
            </a:r>
            <a:r>
              <a:rPr lang="ru-RU"/>
              <a:t> предлагают в отдельных структурных подразделениях и работодателям, у которых работает меньше 50 человек.</a:t>
            </a:r>
          </a:p>
          <a:p>
            <a:pPr>
              <a:tabLst>
                <a:tab pos="457200" algn="l"/>
              </a:tabLst>
            </a:pPr>
            <a:endParaRPr 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162800" y="6619875"/>
            <a:ext cx="1981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0B879AE-B993-4791-80DD-2D5AB8D0936C}" type="slidenum">
              <a:rPr lang="ru-RU" smtClean="0">
                <a:cs typeface="Arial" charset="0"/>
              </a:rPr>
              <a:pPr/>
              <a:t>2</a:t>
            </a:fld>
            <a:endParaRPr lang="ru-RU">
              <a:cs typeface="Arial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-3175"/>
            <a:ext cx="8229600" cy="869950"/>
          </a:xfrm>
        </p:spPr>
        <p:txBody>
          <a:bodyPr/>
          <a:lstStyle/>
          <a:p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r>
              <a:rPr lang="ru-RU" sz="1800"/>
              <a:t> </a:t>
            </a:r>
            <a:r>
              <a:rPr lang="ru-RU" sz="2400" b="1"/>
              <a:t>Новый Х раздел Трудового кодекса РФ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39750" y="2339975"/>
            <a:ext cx="79930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2 июля 2021 г.</a:t>
            </a:r>
            <a:r>
              <a:rPr lang="ru-RU"/>
              <a:t> был опубликован, подписанный Президентом, Федеральный закон от 02.07.2021 </a:t>
            </a:r>
            <a:r>
              <a:rPr lang="ru-RU" b="1"/>
              <a:t>№ 311-ФЗ</a:t>
            </a:r>
            <a:r>
              <a:rPr lang="ru-RU"/>
              <a:t> «О внесении изменений в Трудовой кодекс Российской Федерации».</a:t>
            </a:r>
            <a:endParaRPr lang="ru-RU">
              <a:latin typeface="Arial" charset="0"/>
            </a:endParaRPr>
          </a:p>
          <a:p>
            <a:pPr algn="ctr"/>
            <a:r>
              <a:rPr lang="ru-RU"/>
              <a:t> </a:t>
            </a:r>
            <a:endParaRPr lang="ru-RU">
              <a:latin typeface="Arial" charset="0"/>
            </a:endParaRPr>
          </a:p>
          <a:p>
            <a:pPr algn="ctr"/>
            <a:r>
              <a:rPr lang="ru-RU" b="1"/>
              <a:t>С 1 марта 2022 г.</a:t>
            </a:r>
            <a:r>
              <a:rPr lang="ru-RU"/>
              <a:t> начнёт действовать новая редакция Трудового Кодекса РФ, в т.ч. актуализированный раздел, регламентирующий охрану труда и подзаконные акты к нему. </a:t>
            </a:r>
          </a:p>
          <a:p>
            <a:pPr algn="ctr"/>
            <a:endParaRPr lang="ru-RU"/>
          </a:p>
          <a:p>
            <a:pPr algn="ctr"/>
            <a:r>
              <a:rPr lang="ru-RU"/>
              <a:t> Минтруд России </a:t>
            </a:r>
            <a:r>
              <a:rPr lang="ru-RU">
                <a:latin typeface="Arial" charset="0"/>
              </a:rPr>
              <a:t>подписал ряд  НПА</a:t>
            </a:r>
            <a:r>
              <a:rPr lang="ru-RU"/>
              <a:t> детализирующие нововведения. </a:t>
            </a:r>
          </a:p>
          <a:p>
            <a:pPr algn="ctr"/>
            <a:r>
              <a:rPr lang="ru-RU"/>
              <a:t>Основная цель изменений — совершенствование механизмов предупреждения производственного травматизма и профзаболеваний.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422275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001000" cy="5329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>
                <a:hlinkClick r:id="rId2"/>
              </a:rPr>
              <a:t>Приказ Минтруда РФ от 14 сентября 2021 г. N 629н "Об утверждении предельно допустимых норм нагрузок для женщин при подъеме и перемещении тяжестей вручную" </a:t>
            </a:r>
            <a:endParaRPr lang="ru-RU" sz="1800"/>
          </a:p>
          <a:p>
            <a:pPr>
              <a:buFont typeface="Wingdings" pitchFamily="2" charset="2"/>
              <a:buNone/>
            </a:pPr>
            <a:r>
              <a:rPr lang="ru-RU" sz="1600"/>
              <a:t>Статья 253. Обеспечение охраны здоровья женщин на отдельных работах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4854" name="Group 38"/>
          <p:cNvGraphicFramePr>
            <a:graphicFrameLocks noGrp="1"/>
          </p:cNvGraphicFramePr>
          <p:nvPr/>
        </p:nvGraphicFramePr>
        <p:xfrm>
          <a:off x="539750" y="2349500"/>
          <a:ext cx="8135938" cy="4222750"/>
        </p:xfrm>
        <a:graphic>
          <a:graphicData uri="http://schemas.openxmlformats.org/drawingml/2006/table">
            <a:tbl>
              <a:tblPr/>
              <a:tblGrid>
                <a:gridCol w="5761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Характер работы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Предельно допустимая масса груза (включая массу тары и упаковки)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Подъем и перемещение тяжестей при чередовании с другой работой (до 2 раз в час)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10 кг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Подъем и перемещение тяжестей постоянно в течение рабочей смены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7 кг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Суммарная масса грузов, перемещаемых в течение каждого часа рабочего дня (смены), не должна превышать: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с рабочей поверхности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350 кг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с пола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175 кг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Разовый подъем тяжестей (без перемещения)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15 кг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8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0"/>
                          <a:cs typeface="Times New Roman" pitchFamily="18" charset="0"/>
                        </a:rPr>
                        <a:t>При перемещении грузов на тележках или в контейнерах прилагаемое усилие не должно превышать 10 кгс.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001000" cy="4267200"/>
          </a:xfrm>
        </p:spPr>
        <p:txBody>
          <a:bodyPr/>
          <a:lstStyle/>
          <a:p>
            <a:pPr marL="0" indent="0" algn="just"/>
            <a:r>
              <a:rPr lang="ru-RU" sz="1800" b="1"/>
              <a:t>Статья 228.1.</a:t>
            </a:r>
            <a:r>
              <a:rPr lang="ru-RU" sz="1800"/>
              <a:t> Порядок извещения о несчастных случаях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/>
              <a:t>Извещать о групповом, тяжелом или смертельном несчастном случае нужно больше органов.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1800"/>
              <a:t>В перечень адресатов из </a:t>
            </a:r>
            <a:r>
              <a:rPr lang="ru-RU" sz="1800">
                <a:hlinkClick r:id="rId2"/>
              </a:rPr>
              <a:t>части 1</a:t>
            </a:r>
            <a:r>
              <a:rPr lang="ru-RU" sz="1800"/>
              <a:t> статьи 228.1 ТК внесли </a:t>
            </a:r>
          </a:p>
          <a:p>
            <a:pPr marL="0" indent="0" algn="just">
              <a:buFont typeface="Wingdings" pitchFamily="2" charset="2"/>
              <a:buNone/>
            </a:pPr>
            <a:endParaRPr lang="ru-RU" sz="1800">
              <a:latin typeface="Arial" charset="0"/>
            </a:endParaRPr>
          </a:p>
          <a:p>
            <a:pPr marL="0" indent="0" algn="just">
              <a:buFontTx/>
              <a:buChar char="-"/>
            </a:pPr>
            <a:r>
              <a:rPr lang="ru-RU" sz="1800" b="1" u="sng"/>
              <a:t>федеральные органы исполнительной власти</a:t>
            </a:r>
            <a:r>
              <a:rPr lang="ru-RU" sz="1800" b="1">
                <a:latin typeface="Arial" charset="0"/>
              </a:rPr>
              <a:t>, если н.с. Произошел в подведомственной ему организации;</a:t>
            </a:r>
            <a:r>
              <a:rPr lang="ru-RU" sz="1800" b="1"/>
              <a:t> </a:t>
            </a:r>
          </a:p>
          <a:p>
            <a:pPr marL="0" indent="0" algn="just">
              <a:buFontTx/>
              <a:buChar char="-"/>
            </a:pPr>
            <a:endParaRPr lang="ru-RU" sz="1800" b="1">
              <a:latin typeface="Arial" charset="0"/>
            </a:endParaRPr>
          </a:p>
          <a:p>
            <a:pPr marL="0" indent="0" algn="just">
              <a:buFontTx/>
              <a:buChar char="-"/>
            </a:pPr>
            <a:r>
              <a:rPr lang="ru-RU" sz="1800" b="1" u="sng"/>
              <a:t>в территориальный орган соответствующего федерального органа</a:t>
            </a:r>
            <a:r>
              <a:rPr lang="ru-RU" sz="1800" b="1"/>
              <a:t> исполнительной власти, осуществляющего государственный контроль (надзор) в установленной сфере деятельности, </a:t>
            </a:r>
            <a:r>
              <a:rPr lang="ru-RU" sz="1800" b="1">
                <a:latin typeface="Arial" charset="0"/>
              </a:rPr>
              <a:t>если н.с. произошел в организации  подконтрольных этому органу.</a:t>
            </a:r>
          </a:p>
          <a:p>
            <a:pPr marL="0" indent="0" algn="just">
              <a:buFontTx/>
              <a:buChar char="-"/>
            </a:pPr>
            <a:endParaRPr lang="ru-RU" sz="1800" b="1">
              <a:latin typeface="Arial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1800"/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260350"/>
            <a:ext cx="493713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08050"/>
            <a:ext cx="8001000" cy="5111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/>
              <a:t>Ст.213 ТК РФ.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/>
              <a:t> Лица, осуществляющие государственную экспертизу условий труда, обязаны:</a:t>
            </a:r>
          </a:p>
          <a:p>
            <a:pPr>
              <a:lnSpc>
                <a:spcPct val="90000"/>
              </a:lnSpc>
            </a:pPr>
            <a:r>
              <a:rPr lang="ru-RU" sz="2100"/>
              <a:t>составлять по результатам проведения государственной экспертизы условий труда заключения о соответствии (несоответствии) условий труда государственным нормативным требованиям охраны труда и направлять указанные заключения в суд, органы исполнительной власти, работодателям, в объединения работодателей, работникам, </a:t>
            </a:r>
            <a:r>
              <a:rPr lang="ru-RU" sz="2100" b="1"/>
              <a:t>в профессиональные союзы,</a:t>
            </a:r>
            <a:r>
              <a:rPr lang="ru-RU" sz="2100"/>
              <a:t>  государственные внебюджетные фонды Российской Федерации, организации, проводящие специальную оценку условий труда;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001000" cy="426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b="1"/>
              <a:t>Дополнена ст. 206 – основные понятия</a:t>
            </a:r>
          </a:p>
          <a:p>
            <a:pPr marL="0" indent="0">
              <a:buFont typeface="Wingdings" pitchFamily="2" charset="2"/>
              <a:buNone/>
            </a:pPr>
            <a:r>
              <a:rPr lang="ru-RU" b="1"/>
              <a:t>Опасность</a:t>
            </a:r>
            <a:r>
              <a:rPr lang="ru-RU"/>
              <a:t> - потенциальный источник нанесения вреда, представляющий угрозу жизни и (или) здоровью работника в процессе трудовой деятельности.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pPr algn="ctr"/>
            <a:r>
              <a:rPr lang="ru-RU" b="1">
                <a:latin typeface="Arial" charset="0"/>
              </a:rPr>
              <a:t>Новое в законодательстве  с 1 сентября 2022 года</a:t>
            </a: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611188" y="1196975"/>
            <a:ext cx="8135937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r>
              <a:rPr lang="ru-RU" b="1">
                <a:hlinkClick r:id="rId2"/>
              </a:rPr>
              <a:t>Постановление Правительства РФ от 24 декабря 2021 г. N 2464 "О порядке обучения по охране труда и проверки знания требований охраны труда«</a:t>
            </a:r>
            <a:r>
              <a:rPr lang="ru-RU" b="1"/>
              <a:t> на смену постановлению 1/29.</a:t>
            </a:r>
          </a:p>
          <a:p>
            <a:endParaRPr lang="ru-RU" b="1"/>
          </a:p>
          <a:p>
            <a:r>
              <a:rPr lang="ru-RU" b="1"/>
              <a:t>-документы, подтверждающие проверку у работников знания требований охраны труда, выданные в установленном порядке до введения в действие Правил, действительны до окончания срока их действия.</a:t>
            </a:r>
          </a:p>
          <a:p>
            <a:r>
              <a:rPr lang="ru-RU"/>
              <a:t>П. 124.Правил -  В соответствии со </a:t>
            </a:r>
            <a:r>
              <a:rPr lang="ru-RU">
                <a:hlinkClick r:id="rId3"/>
              </a:rPr>
              <a:t>статьей 370</a:t>
            </a:r>
            <a:r>
              <a:rPr lang="ru-RU"/>
              <a:t> ТК РФ </a:t>
            </a:r>
            <a:r>
              <a:rPr lang="ru-RU" b="1" u="sng"/>
              <a:t>профсоюзный контроль за соблюдением требований настоящих Правил осуществляется инспекциями труда соответствующих профессиональных союзов.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 с </a:t>
            </a:r>
            <a:r>
              <a:rPr lang="ru-RU" b="1" u="sng"/>
              <a:t>1.09.2023 года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353425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>
                <a:hlinkClick r:id="rId2"/>
              </a:rPr>
              <a:t>Приказ Минтруда РФ от 29 октября 2021 г. N 766н "Об утверждении Правил обеспечения работников средствами индивидуальной защиты и смывающими средствами" </a:t>
            </a:r>
            <a:endParaRPr lang="ru-RU" sz="1800"/>
          </a:p>
          <a:p>
            <a:pPr>
              <a:buFont typeface="Wingdings" pitchFamily="2" charset="2"/>
              <a:buNone/>
            </a:pPr>
            <a:r>
              <a:rPr lang="ru-RU" sz="1800">
                <a:hlinkClick r:id="rId3"/>
              </a:rPr>
              <a:t>Приказ Министерства труда и социальной защиты РФ от 29 октября 2021 г. N 767н "Об утверждении Единых типовых норм выдачи средств индивидуальной защиты и смывающих средств«</a:t>
            </a:r>
            <a:endParaRPr lang="ru-RU" sz="1800"/>
          </a:p>
          <a:p>
            <a:pPr>
              <a:buFont typeface="Wingdings" pitchFamily="2" charset="2"/>
              <a:buNone/>
            </a:pPr>
            <a:r>
              <a:rPr lang="ru-RU" sz="1800"/>
              <a:t>До вступления в силу приказов №№ 767н и 766н можно пользоваться 290н и 1122н.</a:t>
            </a:r>
            <a:endParaRPr lang="ru-RU" sz="18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/>
              <a:t>Обеспечение СИЗ и смывающими средствами осуществляется в соответствии с Правилами, на основании </a:t>
            </a:r>
            <a:r>
              <a:rPr lang="ru-RU" sz="1600">
                <a:hlinkClick r:id="rId4"/>
              </a:rPr>
              <a:t>единых Типовых норм</a:t>
            </a:r>
            <a:r>
              <a:rPr lang="ru-RU" sz="1600"/>
              <a:t> выдачи СИЗ и смывающих средств, </a:t>
            </a:r>
            <a:r>
              <a:rPr lang="ru-RU" sz="1600" b="1"/>
              <a:t>с учетом</a:t>
            </a:r>
            <a:r>
              <a:rPr lang="ru-RU" sz="1600"/>
              <a:t> результатов  СОУТ, результатов оценки профессиональных рисков, </a:t>
            </a:r>
            <a:r>
              <a:rPr lang="ru-RU" sz="1600" b="1"/>
              <a:t>мнения выборного органа первичной профсоюзной организации.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 В период </a:t>
            </a:r>
            <a:r>
              <a:rPr lang="ru-RU" sz="1600" b="1" u="sng"/>
              <a:t>до 31 декабря 2024</a:t>
            </a:r>
            <a:r>
              <a:rPr lang="ru-RU" sz="1600"/>
              <a:t> года работодатель вправе осуществлять обеспечение СИЗ и смывающими средствами в соответствии с Правилами, на основании </a:t>
            </a:r>
            <a:r>
              <a:rPr lang="ru-RU" sz="1600">
                <a:hlinkClick r:id="rId5"/>
              </a:rPr>
              <a:t>типовых норм</a:t>
            </a:r>
            <a:r>
              <a:rPr lang="ru-RU" sz="1600"/>
              <a:t> бесплатной выдачи СИЗ с учетом результатов СОУТ, результатов ОПР, </a:t>
            </a:r>
            <a:r>
              <a:rPr lang="ru-RU" sz="1600" b="1"/>
              <a:t>мнения выборного органа первичной профсоюзной организации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781300"/>
            <a:ext cx="8001000" cy="19637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latin typeface="Arial" charset="0"/>
              </a:rPr>
              <a:t>Спасибо!</a:t>
            </a:r>
          </a:p>
          <a:p>
            <a:endParaRPr lang="ru-RU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>
                <a:latin typeface="Arial" charset="0"/>
              </a:rPr>
              <a:t>Здоровья!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Новый Х раздел Трудового кодекса РФ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36613"/>
            <a:ext cx="8001000" cy="5183187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ru-RU" sz="2100" b="1" u="sng">
                <a:latin typeface="Arial" charset="0"/>
              </a:rPr>
              <a:t>Какие новые обязанности  появились у работника</a:t>
            </a:r>
            <a:endParaRPr lang="ru-RU" sz="2100" b="1" u="sng">
              <a:solidFill>
                <a:schemeClr val="tx2"/>
              </a:solidFill>
              <a:latin typeface="Arial" charset="0"/>
            </a:endParaRPr>
          </a:p>
          <a:p>
            <a:pPr marL="571500" indent="-571500">
              <a:lnSpc>
                <a:spcPct val="80000"/>
              </a:lnSpc>
            </a:pPr>
            <a:endParaRPr lang="ru-RU" sz="2100" b="1">
              <a:latin typeface="Arial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ru-RU" sz="2100">
                <a:latin typeface="Arial" charset="0"/>
              </a:rPr>
              <a:t>правильно использовать производственное оборудование, инструменты, сырье и материалы, применять технологию;</a:t>
            </a:r>
          </a:p>
          <a:p>
            <a:pPr marL="571500" indent="-571500">
              <a:lnSpc>
                <a:spcPct val="80000"/>
              </a:lnSpc>
            </a:pPr>
            <a:r>
              <a:rPr lang="ru-RU" sz="2100">
                <a:latin typeface="Arial" charset="0"/>
              </a:rPr>
              <a:t>следить за исправностью используемых оборудования и инструментов в пределах выполнения своей трудовой функции; При неисправностях, нарушениях  следует прекратить работу и сообщить о них непосредственному руководителю. </a:t>
            </a:r>
          </a:p>
          <a:p>
            <a:pPr marL="571500" indent="-571500">
              <a:lnSpc>
                <a:spcPct val="80000"/>
              </a:lnSpc>
            </a:pPr>
            <a:r>
              <a:rPr lang="ru-RU" sz="2100">
                <a:latin typeface="Arial" charset="0"/>
              </a:rPr>
              <a:t>использовать</a:t>
            </a:r>
            <a:r>
              <a:rPr lang="ru-RU" sz="2100"/>
              <a:t> и правильно применять средства индивидуальной и коллективной защиты;</a:t>
            </a:r>
          </a:p>
          <a:p>
            <a:pPr marL="571500" indent="-571500">
              <a:lnSpc>
                <a:spcPct val="80000"/>
              </a:lnSpc>
            </a:pPr>
            <a:r>
              <a:rPr lang="ru-RU" sz="2100">
                <a:latin typeface="Arial" charset="0"/>
              </a:rPr>
              <a:t>Извещать руководителя также потребовали, когда охрану труда нарушают другие работники.</a:t>
            </a:r>
          </a:p>
          <a:p>
            <a:pPr marL="571500" indent="-571500">
              <a:lnSpc>
                <a:spcPct val="80000"/>
              </a:lnSpc>
            </a:pPr>
            <a:r>
              <a:rPr lang="ru-RU" sz="2100">
                <a:latin typeface="Arial" charset="0"/>
              </a:rPr>
              <a:t>Работодатель </a:t>
            </a:r>
            <a:r>
              <a:rPr lang="ru-RU" sz="2100" u="sng">
                <a:latin typeface="Arial" charset="0"/>
              </a:rPr>
              <a:t>обязан</a:t>
            </a:r>
            <a:r>
              <a:rPr lang="ru-RU" sz="2100">
                <a:latin typeface="Arial" charset="0"/>
              </a:rPr>
              <a:t> отстранить  от работы без сохранения зарплаты тех, кто</a:t>
            </a:r>
            <a:r>
              <a:rPr lang="ru-RU" sz="2100" u="sng">
                <a:latin typeface="Arial" charset="0"/>
              </a:rPr>
              <a:t> обязан </a:t>
            </a:r>
            <a:r>
              <a:rPr lang="ru-RU" sz="2100">
                <a:latin typeface="Arial" charset="0"/>
              </a:rPr>
              <a:t>применять СИЗ, но не делает этого. НА основании </a:t>
            </a:r>
            <a:r>
              <a:rPr lang="ru-RU" sz="2100">
                <a:latin typeface="Arial" charset="0"/>
                <a:hlinkClick r:id="rId2"/>
              </a:rPr>
              <a:t>части 1</a:t>
            </a:r>
            <a:r>
              <a:rPr lang="ru-RU" sz="2100">
                <a:latin typeface="Arial" charset="0"/>
              </a:rPr>
              <a:t> статьи 76 ТК </a:t>
            </a:r>
          </a:p>
          <a:p>
            <a:pPr marL="571500" indent="-571500">
              <a:lnSpc>
                <a:spcPct val="80000"/>
              </a:lnSpc>
            </a:pPr>
            <a:endParaRPr lang="ru-RU"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r>
              <a:rPr lang="ru-RU" sz="1800" b="1"/>
              <a:t> </a:t>
            </a:r>
            <a:r>
              <a:rPr lang="ru-RU" sz="1800" b="1">
                <a:latin typeface="Arial" charset="0"/>
              </a:rPr>
              <a:t>Новые </a:t>
            </a:r>
            <a:r>
              <a:rPr lang="ru-RU" sz="1800" b="1">
                <a:solidFill>
                  <a:schemeClr val="tx1"/>
                </a:solidFill>
              </a:rPr>
              <a:t>Обязанности  работодателя ст. 214 Глава 35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135938" cy="5473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 b="1" u="sng"/>
              <a:t>Обязанность</a:t>
            </a:r>
            <a:r>
              <a:rPr lang="ru-RU" sz="1900" b="1"/>
              <a:t>:</a:t>
            </a:r>
            <a:endParaRPr lang="ru-RU" sz="19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>
                <a:latin typeface="Arial" charset="0"/>
              </a:rPr>
              <a:t>-    </a:t>
            </a:r>
            <a:r>
              <a:rPr lang="ru-RU" sz="1900"/>
              <a:t>управлять профрисками:</a:t>
            </a:r>
            <a:endParaRPr lang="ru-RU" sz="1900" b="1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проводить мероприятия по улучшению условий и охраны труда;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оснащать рабочие места средствами коллективной защиты;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обучать использованию СИЗ и не допускать к работе без этого обучения;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соблюдать ограничения для отдельных работников на работы с вредными или опасными условиями труда;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при угрозе жизни и здоровью работников останавливать производство, не оказывать услуги до устранения такой угрозы;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создавать для работающих инвалидов условий труда в соответствии с индивидуальной программой реабилитации или абилитации;</a:t>
            </a:r>
            <a:endParaRPr lang="ru-RU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— согласовывать с подрядчиками (заказчиками) мероприятия, которые предотвращают повреждение здоровья работников </a:t>
            </a:r>
          </a:p>
          <a:p>
            <a:pPr>
              <a:lnSpc>
                <a:spcPct val="80000"/>
              </a:lnSpc>
            </a:pPr>
            <a:endParaRPr lang="ru-RU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88337" cy="5759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</a:t>
            </a:r>
            <a:r>
              <a:rPr lang="ru-RU" sz="1800">
                <a:hlinkClick r:id="rId2"/>
              </a:rPr>
              <a:t>Приказ Минтруда РФ от 29 октября 2021 г. N 776н "Об утверждении Примерного положения о системе управления охраной труда«.</a:t>
            </a:r>
            <a:r>
              <a:rPr lang="ru-RU" sz="1800"/>
              <a:t> Ст. 214 ТК РФ. Нов. Редакция</a:t>
            </a:r>
          </a:p>
          <a:p>
            <a:pPr>
              <a:lnSpc>
                <a:spcPct val="80000"/>
              </a:lnSpc>
            </a:pPr>
            <a:r>
              <a:rPr lang="ru-RU" sz="1700"/>
              <a:t>Работодатель создает СУОТ с учетом специфики деятельности, принятых на себя обязательств по охране труда.</a:t>
            </a:r>
          </a:p>
          <a:p>
            <a:pPr>
              <a:lnSpc>
                <a:spcPct val="80000"/>
              </a:lnSpc>
            </a:pPr>
            <a:r>
              <a:rPr lang="ru-RU" sz="1700"/>
              <a:t>В новом положении обозначены основные процессы по охране труда: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-специальная оценка условий труда, </a:t>
            </a:r>
            <a:endParaRPr lang="ru-RU" sz="170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-оценка профессиональных рисков,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-обеспечение работников СИЗ,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 реагирование на несчастные случаи, на аварийные ситуации.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 u="sng"/>
              <a:t>Приведены примерные перечни: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 опасностей и мер по управлению ими в рамках СУОТ;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700"/>
              <a:t>- работ повышенной опасности, к организации которых и к обучению которым предъявляются отдельные требования.</a:t>
            </a:r>
          </a:p>
          <a:p>
            <a:pPr>
              <a:lnSpc>
                <a:spcPct val="80000"/>
              </a:lnSpc>
            </a:pPr>
            <a:r>
              <a:rPr lang="ru-RU" sz="1700"/>
              <a:t>Уточнены виды контроля за СУОТ. Так, предусмотрен контроль эффективности функционирования не только системы в целом, но и отдельных ее элементов, в т. ч. с использованием средств аудио-, видео-, фотонаблюдения.</a:t>
            </a:r>
          </a:p>
          <a:p>
            <a:pPr>
              <a:lnSpc>
                <a:spcPct val="80000"/>
              </a:lnSpc>
            </a:pPr>
            <a:r>
              <a:rPr lang="ru-RU" sz="1700"/>
              <a:t>Детализирован порядок планирования СУОТ, составления необходимой документации.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001000" cy="5254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 </a:t>
            </a:r>
            <a:r>
              <a:rPr lang="ru-RU" sz="1800">
                <a:hlinkClick r:id="rId2"/>
              </a:rPr>
              <a:t>Приказ Минтруда от 22 сентября 2021 г. N 650н "Об утверждении примерного положения о комитете (комиссии) по охране труда"</a:t>
            </a:r>
            <a:r>
              <a:rPr lang="ru-RU" sz="1600"/>
              <a:t>Ст 224 ТК РФ. (нов. Редакция)</a:t>
            </a:r>
          </a:p>
          <a:p>
            <a:pPr>
              <a:buFont typeface="Wingdings" pitchFamily="2" charset="2"/>
              <a:buNone/>
            </a:pPr>
            <a:r>
              <a:rPr lang="ru-RU" sz="1600"/>
              <a:t>До 1 марта 2022 года необходимо  пересмотреть положение о комитете (комиссии) согласовать с профсоюзом и утвердить соответствующий приказ работодателя.</a:t>
            </a:r>
          </a:p>
          <a:p>
            <a:pPr>
              <a:buFont typeface="Wingdings" pitchFamily="2" charset="2"/>
              <a:buNone/>
            </a:pPr>
            <a:endParaRPr lang="ru-RU" sz="1600"/>
          </a:p>
          <a:p>
            <a:r>
              <a:rPr lang="ru-RU" sz="1600"/>
              <a:t>Члены комитета должны не только организовывать проверки условий и охраны труда на рабочих местах, но и непосредственно проводить их. По итогам проверок и  данных о травматизме  они готовят и представляют работодателю предложения, которые позволят решить проблемы.</a:t>
            </a:r>
          </a:p>
          <a:p>
            <a:endParaRPr lang="ru-RU" sz="1600"/>
          </a:p>
          <a:p>
            <a:r>
              <a:rPr lang="ru-RU" sz="1600"/>
              <a:t>Комитеты участвуют в информировании работников о состоянии условий и охраны труда на рабочих местах, риске повреждения здоровья и обязанностях по соблюдению ими требований </a:t>
            </a:r>
            <a:r>
              <a:rPr lang="ru-RU" sz="1600">
                <a:latin typeface="Arial" charset="0"/>
              </a:rPr>
              <a:t>ОТ.</a:t>
            </a:r>
            <a:r>
              <a:rPr lang="ru-RU" sz="1600"/>
              <a:t> Также они должны участвовать в разработке локальных актов по охране труда, проведении спецоценки и оценки профрисков.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956550" cy="55451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hlinkClick r:id="rId2"/>
              </a:rPr>
              <a:t>Приказ Минтруда от 29 октября 2021 г. N 772н "Об утверждении основных требований к порядку разработки и содержанию правил и инструкций по охране труда, разрабатываемых работодателем</a:t>
            </a:r>
            <a:r>
              <a:rPr lang="ru-RU" sz="1600" b="1">
                <a:hlinkClick r:id="rId2"/>
              </a:rPr>
              <a:t>"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ru-RU" sz="1600"/>
              <a:t>Переиздать инструкции по охране труда с учетом новых требований </a:t>
            </a:r>
          </a:p>
          <a:p>
            <a:pPr>
              <a:lnSpc>
                <a:spcPct val="80000"/>
              </a:lnSpc>
            </a:pPr>
            <a:r>
              <a:rPr lang="ru-RU" sz="1600"/>
              <a:t>Шаг 1. Разработать новые инструкции по охране труда по новым правилам.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Шаг 2. Согласовать инструкции по охране труда с профсоюзом работников (</a:t>
            </a:r>
            <a:r>
              <a:rPr lang="ru-RU" sz="1600" b="1">
                <a:hlinkClick r:id="rId3"/>
              </a:rPr>
              <a:t>ст. 372 ТК</a:t>
            </a:r>
            <a:r>
              <a:rPr lang="ru-RU" sz="1600" b="1"/>
              <a:t>).</a:t>
            </a:r>
          </a:p>
          <a:p>
            <a:pPr>
              <a:lnSpc>
                <a:spcPct val="80000"/>
              </a:lnSpc>
            </a:pPr>
            <a:r>
              <a:rPr lang="ru-RU" sz="1600"/>
              <a:t>Шаг 3. Утвердить новые инструкции по ОТ приказом. В приказе указать пункт, в котором отменяются старые инструкций по ОТ.</a:t>
            </a:r>
            <a:endParaRPr lang="ru-RU" sz="1600">
              <a:hlinkClick r:id="rId4"/>
            </a:endParaRPr>
          </a:p>
          <a:p>
            <a:pPr>
              <a:lnSpc>
                <a:spcPct val="80000"/>
              </a:lnSpc>
            </a:pPr>
            <a:r>
              <a:rPr lang="ru-RU" sz="1600"/>
              <a:t>Шаг 4. Провести внеплановый инструктаж работникам по ОТ (новой инстр)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СОВЕТ</a:t>
            </a:r>
          </a:p>
          <a:p>
            <a:pPr>
              <a:lnSpc>
                <a:spcPct val="80000"/>
              </a:lnSpc>
            </a:pPr>
            <a:r>
              <a:rPr lang="ru-RU" sz="1600" b="1"/>
              <a:t>Чтобы избежать разногласий с профсоюзом при согласовании инструкций, проведите дополнительные консультации с ним. Обсудите замечания и предложения. Далее внесите их в инструкцию. Если консультироваться с профсоюзом несколько раз, получится более тщательно составить инструкцию.</a:t>
            </a:r>
          </a:p>
          <a:p>
            <a:pPr>
              <a:lnSpc>
                <a:spcPct val="80000"/>
              </a:lnSpc>
            </a:pPr>
            <a:r>
              <a:rPr lang="ru-RU" sz="1600" b="1"/>
              <a:t>За отсутствие учета мнения профсоюза — работодателя  могут привлечь к административной ответственности за нарушение законодательства. Штраф для юридических лиц составит от 30 тыс. до</a:t>
            </a:r>
            <a:r>
              <a:rPr lang="ru-RU" sz="1600"/>
              <a:t> 50 тыс. руб. (</a:t>
            </a:r>
            <a:r>
              <a:rPr lang="ru-RU" sz="1600">
                <a:hlinkClick r:id="rId5"/>
              </a:rPr>
              <a:t>п. 1 ст. 5.27 КоАП</a:t>
            </a:r>
            <a:r>
              <a:rPr lang="ru-RU" sz="1600"/>
              <a:t>).</a:t>
            </a:r>
            <a:endParaRPr lang="ru-RU" sz="1400" b="1"/>
          </a:p>
          <a:p>
            <a:pPr>
              <a:lnSpc>
                <a:spcPct val="80000"/>
              </a:lnSpc>
            </a:pPr>
            <a:endParaRPr lang="ru-RU" sz="1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Новое в законодательстве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001000" cy="57610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 раздел «</a:t>
            </a:r>
            <a:r>
              <a:rPr lang="ru-RU" sz="1800" u="sng"/>
              <a:t>Общие требования охраны труда</a:t>
            </a:r>
            <a:r>
              <a:rPr lang="ru-RU" sz="1800"/>
              <a:t>» включите перечень опасных и вредных производственных факторов, а также перечень профессиональных рисков и опасностей. Также укажите в разделе перечень СИЗ, выдаваемых работникам по нормам.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 разделе «</a:t>
            </a:r>
            <a:r>
              <a:rPr lang="ru-RU" sz="1800" u="sng"/>
              <a:t>Требования охраны труда перед началом работы</a:t>
            </a:r>
            <a:r>
              <a:rPr lang="ru-RU" sz="1800"/>
              <a:t>» укажите порядок проверки исходных материалов — заготовок, полуфабрикатов.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Также укажите порядок осмотра и подготовки к работе СИЗ до использования.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 разделе «</a:t>
            </a:r>
            <a:r>
              <a:rPr lang="ru-RU" sz="1800" u="sng"/>
              <a:t>Требования охраны труда во время работы</a:t>
            </a:r>
            <a:r>
              <a:rPr lang="ru-RU" sz="1800"/>
              <a:t>» предусмотрите требования безопасного обращения с исходными материалами — сырьем, заготовками, полуфабрикатами.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Укажите требования, которые предъявляют к правильному использованию СИЗ работников.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 раздел «</a:t>
            </a:r>
            <a:r>
              <a:rPr lang="ru-RU" sz="1800" u="sng"/>
              <a:t>Требования охраны труда в аварийных ситуациях</a:t>
            </a:r>
            <a:r>
              <a:rPr lang="ru-RU" sz="1800"/>
              <a:t>» включите порядок извещения руководителя  о ситуации, которая угрожает жизни и здоровью людей, а также о несчастных случаях.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 разделе «</a:t>
            </a:r>
            <a:r>
              <a:rPr lang="ru-RU" sz="1800" u="sng"/>
              <a:t>Требования охраны труда по окончании работ</a:t>
            </a:r>
            <a:r>
              <a:rPr lang="ru-RU" sz="1800"/>
              <a:t>» отразите порядок приема и передачи смены в случае непрерывного технологического процесса и работы оборудования. 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/>
              <a:t>Новое в законодательстве.</a:t>
            </a:r>
            <a:br>
              <a:rPr lang="ru-RU" sz="1800" b="1"/>
            </a:br>
            <a:endParaRPr lang="ru-RU" sz="1800" b="1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36613"/>
            <a:ext cx="8001000" cy="5183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b="1"/>
              <a:t> </a:t>
            </a:r>
            <a:r>
              <a:rPr lang="ru-RU" sz="1800">
                <a:hlinkClick r:id="rId2"/>
              </a:rPr>
              <a:t>Приказ Минтруда от 15 сентября 2021 г. N 632н "Об утверждении рекомендаций по учету микроповреждений (микротравм) работников</a:t>
            </a:r>
            <a:r>
              <a:rPr lang="ru-RU" sz="1800"/>
              <a:t>»</a:t>
            </a:r>
            <a:r>
              <a:rPr lang="ru-RU" sz="1800" b="1"/>
              <a:t> </a:t>
            </a:r>
            <a:r>
              <a:rPr lang="ru-RU" sz="1600"/>
              <a:t>ст. 226ТК РФ нов. Редакция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Завести журнал для учета микротравм.</a:t>
            </a:r>
            <a:r>
              <a:rPr lang="ru-RU" sz="1800" b="1"/>
              <a:t> </a:t>
            </a:r>
            <a:r>
              <a:rPr lang="ru-RU" sz="1800"/>
              <a:t>Для</a:t>
            </a:r>
            <a:r>
              <a:rPr lang="ru-RU" sz="1800" b="1"/>
              <a:t> </a:t>
            </a:r>
            <a:r>
              <a:rPr lang="ru-RU" sz="1800"/>
              <a:t>сбора информации о микротравмах работников(ссадин, кровоподтеков, ушибов мягких тканей, поверхностных ран и других повреждений), которые не привели к расстройству здоровья работников или их временной нетрудоспособности.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Обстоятельства и причины происшествий нужно будет  рассмотреть если поступило от пострадавшего обращение.</a:t>
            </a:r>
            <a:endParaRPr lang="ru-RU" sz="1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1800"/>
              <a:t>Новое правило по профилактике травматизма распространили также на учеников, практикантов и других лиц, указанных в </a:t>
            </a:r>
            <a:r>
              <a:rPr lang="ru-RU" sz="1800">
                <a:hlinkClick r:id="rId3"/>
              </a:rPr>
              <a:t>части 2</a:t>
            </a:r>
            <a:r>
              <a:rPr lang="ru-RU" sz="1800"/>
              <a:t> статьи 227 ТК.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Учет и рассмотрение микротравм работодатель ведет самостоятельно. Извещать и отчитываться о происшествиях не нужно.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</TotalTime>
  <Words>1510</Words>
  <Application>Microsoft Office PowerPoint</Application>
  <PresentationFormat>Экран (4:3)</PresentationFormat>
  <Paragraphs>187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Times New Roman CYR</vt:lpstr>
      <vt:lpstr>Verdana</vt:lpstr>
      <vt:lpstr>Wingdings</vt:lpstr>
      <vt:lpstr>Профиль</vt:lpstr>
      <vt:lpstr>Главные изменения по охране труда с 1 марта 2022 года</vt:lpstr>
      <vt:lpstr>    Новый Х раздел Трудового кодекса РФ</vt:lpstr>
      <vt:lpstr>Новый Х раздел Трудового кодекса РФ</vt:lpstr>
      <vt:lpstr>Новое в законодательстве.  Новые Обязанности  работодателя ст. 214 Глава 35</vt:lpstr>
      <vt:lpstr>Новое в законодательстве</vt:lpstr>
      <vt:lpstr>Новое в законодательстве. </vt:lpstr>
      <vt:lpstr>Новое в законодательстве</vt:lpstr>
      <vt:lpstr>Новое в законодательстве</vt:lpstr>
      <vt:lpstr>Новое в законодательстве. </vt:lpstr>
      <vt:lpstr> Новое в законодательстве. </vt:lpstr>
      <vt:lpstr>Новое в законодательстве. </vt:lpstr>
      <vt:lpstr>Новое в законодательстве. </vt:lpstr>
      <vt:lpstr>Новое в законодательстве. </vt:lpstr>
      <vt:lpstr>  Новое в законодательстве. </vt:lpstr>
      <vt:lpstr>Новое в законодательстве. 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  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</vt:lpstr>
      <vt:lpstr>Новое в законодательстве  с 1 сентября 2022 года</vt:lpstr>
      <vt:lpstr>Новое в законодательстве с 1.09.2023 года</vt:lpstr>
      <vt:lpstr>Презентация PowerPoint</vt:lpstr>
    </vt:vector>
  </TitlesOfParts>
  <Company>sobes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«Руководстве по гигиенической оценке факторов рабочей среды, тяжести и напряженности трудового процесса. Критерии и классификация условий труда» Р2.2.2006-05</dc:title>
  <dc:creator>USER</dc:creator>
  <cp:lastModifiedBy>Учетная запись Майкрософт</cp:lastModifiedBy>
  <cp:revision>207</cp:revision>
  <dcterms:created xsi:type="dcterms:W3CDTF">2006-01-26T11:21:24Z</dcterms:created>
  <dcterms:modified xsi:type="dcterms:W3CDTF">2022-03-17T06:52:48Z</dcterms:modified>
</cp:coreProperties>
</file>