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59" r:id="rId16"/>
    <p:sldId id="260" r:id="rId17"/>
  </p:sldIdLst>
  <p:sldSz cx="12192000" cy="6858000"/>
  <p:notesSz cx="6858000" cy="9144000"/>
  <p:embeddedFontLst>
    <p:embeddedFont>
      <p:font typeface="Franklin Gothic Medium" panose="020B0603020102020204" pitchFamily="34" charset="0"/>
      <p:regular r:id="rId18"/>
      <p:italic r:id="rId19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9B2"/>
    <a:srgbClr val="B79F8B"/>
    <a:srgbClr val="E5B47E"/>
    <a:srgbClr val="516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6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1069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200" y="-863599"/>
            <a:ext cx="4248706" cy="3729376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99" y="6393237"/>
            <a:ext cx="12141207" cy="356109"/>
          </a:xfrm>
          <a:prstGeom prst="rect">
            <a:avLst/>
          </a:prstGeom>
        </p:spPr>
      </p:pic>
      <p:sp>
        <p:nvSpPr>
          <p:cNvPr id="11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311699" y="2206171"/>
            <a:ext cx="7772400" cy="2081551"/>
          </a:xfrm>
          <a:prstGeom prst="rect">
            <a:avLst/>
          </a:prstGeom>
        </p:spPr>
        <p:txBody>
          <a:bodyPr anchor="b">
            <a:noAutofit/>
          </a:bodyPr>
          <a:lstStyle>
            <a:lvl1pPr algn="l">
              <a:defRPr sz="6600" b="1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ТЕМА ПРЕЗЕНТАЦИИ</a:t>
            </a:r>
            <a:endParaRPr lang="ru-RU" dirty="0"/>
          </a:p>
        </p:txBody>
      </p:sp>
      <p:sp>
        <p:nvSpPr>
          <p:cNvPr id="12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431800" y="4719522"/>
            <a:ext cx="7772400" cy="34766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rgbClr val="E5B47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ФИО Спикера</a:t>
            </a:r>
            <a:endParaRPr lang="ru-RU" dirty="0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3650" y="5067184"/>
            <a:ext cx="1219202" cy="113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978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95250" y="1"/>
            <a:ext cx="77724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1069B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250" y="838201"/>
            <a:ext cx="7772400" cy="347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B79F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099" y="5552947"/>
            <a:ext cx="1219202" cy="1136906"/>
          </a:xfrm>
          <a:prstGeom prst="rect">
            <a:avLst/>
          </a:prstGeom>
        </p:spPr>
      </p:pic>
      <p:sp>
        <p:nvSpPr>
          <p:cNvPr id="9" name="Подзаголовок 2"/>
          <p:cNvSpPr txBox="1">
            <a:spLocks/>
          </p:cNvSpPr>
          <p:nvPr userDrawn="1"/>
        </p:nvSpPr>
        <p:spPr>
          <a:xfrm>
            <a:off x="194311" y="6516022"/>
            <a:ext cx="7772400" cy="34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/>
              <a:t>ОБЩЕРОССИЙСКИЙ</a:t>
            </a:r>
            <a:r>
              <a:rPr lang="ru-RU" sz="1000" baseline="0" dirty="0" smtClean="0"/>
              <a:t> ПРОФСОЮЗ ОБРАЗОВАНИЯ</a:t>
            </a:r>
            <a:endParaRPr lang="ru-RU" sz="1000" dirty="0"/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9969500" y="1"/>
            <a:ext cx="2222500" cy="6858000"/>
          </a:xfrm>
          <a:prstGeom prst="rect">
            <a:avLst/>
          </a:prstGeom>
          <a:solidFill>
            <a:srgbClr val="1069B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438" y="-584199"/>
            <a:ext cx="2864768" cy="2514600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4889" y="6168360"/>
            <a:ext cx="4189989" cy="396241"/>
          </a:xfrm>
          <a:prstGeom prst="rect">
            <a:avLst/>
          </a:prstGeom>
        </p:spPr>
      </p:pic>
      <p:sp>
        <p:nvSpPr>
          <p:cNvPr id="1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09101" y="622624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53FC5B-6EEA-453E-8BFC-A1DEE3BFB5B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5" name="Рисунок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2949" y="5019324"/>
            <a:ext cx="1219202" cy="1136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25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3" y="6251066"/>
            <a:ext cx="12141207" cy="356109"/>
          </a:xfrm>
          <a:prstGeom prst="rect">
            <a:avLst/>
          </a:prstGeom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56725" y="64166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1069B2"/>
                </a:solidFill>
              </a:defRPr>
            </a:lvl1pPr>
          </a:lstStyle>
          <a:p>
            <a:fld id="{2253FC5B-6EEA-453E-8BFC-A1DEE3BFB5B1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176722"/>
            <a:ext cx="1604888" cy="826578"/>
          </a:xfrm>
          <a:prstGeom prst="rect">
            <a:avLst/>
          </a:prstGeom>
        </p:spPr>
      </p:pic>
      <p:sp>
        <p:nvSpPr>
          <p:cNvPr id="9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95250" y="1"/>
            <a:ext cx="77724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>
                <a:solidFill>
                  <a:srgbClr val="1069B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250" y="838201"/>
            <a:ext cx="7772400" cy="347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B79F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11" name="Подзаголовок 2"/>
          <p:cNvSpPr txBox="1">
            <a:spLocks/>
          </p:cNvSpPr>
          <p:nvPr userDrawn="1"/>
        </p:nvSpPr>
        <p:spPr>
          <a:xfrm>
            <a:off x="194311" y="6516022"/>
            <a:ext cx="7772400" cy="34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/>
              <a:t>ОБЩЕРОССИЙСКИЙ</a:t>
            </a:r>
            <a:r>
              <a:rPr lang="ru-RU" sz="1000" baseline="0" dirty="0" smtClean="0"/>
              <a:t> ПРОФСОЮЗ ОБРАЗОВАНИЯ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513681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094" y="6198655"/>
            <a:ext cx="12141207" cy="35610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65092">
            <a:off x="-391248" y="961932"/>
            <a:ext cx="6583784" cy="5909755"/>
          </a:xfrm>
          <a:prstGeom prst="rect">
            <a:avLst/>
          </a:prstGeom>
        </p:spPr>
      </p:pic>
      <p:sp>
        <p:nvSpPr>
          <p:cNvPr id="14" name="Рисунок 13"/>
          <p:cNvSpPr>
            <a:spLocks noGrp="1"/>
          </p:cNvSpPr>
          <p:nvPr>
            <p:ph type="pic" sz="quarter" idx="13"/>
          </p:nvPr>
        </p:nvSpPr>
        <p:spPr>
          <a:xfrm>
            <a:off x="148112" y="1185862"/>
            <a:ext cx="5485520" cy="5485520"/>
          </a:xfrm>
          <a:prstGeom prst="ellipse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16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718339" y="0"/>
            <a:ext cx="5346661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rgbClr val="1069B2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18339" y="838200"/>
            <a:ext cx="5346661" cy="347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B79F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pic>
        <p:nvPicPr>
          <p:cNvPr id="19" name="Рисунок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112" y="419100"/>
            <a:ext cx="2322581" cy="2203708"/>
          </a:xfrm>
          <a:prstGeom prst="rect">
            <a:avLst/>
          </a:prstGeom>
        </p:spPr>
      </p:pic>
      <p:sp>
        <p:nvSpPr>
          <p:cNvPr id="20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56725" y="64166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1069B2"/>
                </a:solidFill>
              </a:defRPr>
            </a:lvl1pPr>
          </a:lstStyle>
          <a:p>
            <a:fld id="{2253FC5B-6EEA-453E-8BFC-A1DEE3BFB5B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4849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5217" y="1766999"/>
            <a:ext cx="1378972" cy="1237797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5100" y="176722"/>
            <a:ext cx="1604888" cy="826578"/>
          </a:xfrm>
          <a:prstGeom prst="rect">
            <a:avLst/>
          </a:prstGeom>
        </p:spPr>
      </p:pic>
      <p:sp>
        <p:nvSpPr>
          <p:cNvPr id="13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95250" y="1"/>
            <a:ext cx="7772400" cy="83820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400" b="1">
                <a:solidFill>
                  <a:srgbClr val="1069B2"/>
                </a:solidFill>
              </a:defRPr>
            </a:lvl1pPr>
          </a:lstStyle>
          <a:p>
            <a:r>
              <a:rPr lang="ru-RU" dirty="0" smtClean="0"/>
              <a:t>СЛАЙД С ИНФОГРАФИКОЙ</a:t>
            </a:r>
            <a:endParaRPr lang="ru-RU" dirty="0"/>
          </a:p>
        </p:txBody>
      </p:sp>
      <p:pic>
        <p:nvPicPr>
          <p:cNvPr id="17" name="Рисунок 1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86" b="69362"/>
          <a:stretch/>
        </p:blipFill>
        <p:spPr>
          <a:xfrm>
            <a:off x="1203850" y="2051199"/>
            <a:ext cx="1142820" cy="78105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876" b="25477"/>
          <a:stretch/>
        </p:blipFill>
        <p:spPr>
          <a:xfrm>
            <a:off x="6388515" y="1828069"/>
            <a:ext cx="1142820" cy="1085850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161" b="45105"/>
          <a:stretch/>
        </p:blipFill>
        <p:spPr>
          <a:xfrm>
            <a:off x="3918601" y="1931738"/>
            <a:ext cx="1142820" cy="1143000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337" r="-9242" b="8457"/>
          <a:stretch/>
        </p:blipFill>
        <p:spPr>
          <a:xfrm>
            <a:off x="9412705" y="1900321"/>
            <a:ext cx="1248443" cy="904875"/>
          </a:xfrm>
          <a:prstGeom prst="rect">
            <a:avLst/>
          </a:prstGeom>
        </p:spPr>
      </p:pic>
      <p:grpSp>
        <p:nvGrpSpPr>
          <p:cNvPr id="29" name="Группа 28"/>
          <p:cNvGrpSpPr/>
          <p:nvPr userDrawn="1"/>
        </p:nvGrpSpPr>
        <p:grpSpPr>
          <a:xfrm>
            <a:off x="1085774" y="1753634"/>
            <a:ext cx="1378972" cy="1618402"/>
            <a:chOff x="971474" y="2346701"/>
            <a:chExt cx="1378972" cy="1618402"/>
          </a:xfrm>
        </p:grpSpPr>
        <p:pic>
          <p:nvPicPr>
            <p:cNvPr id="15" name="Рисунок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1474" y="2346701"/>
              <a:ext cx="1378972" cy="1237797"/>
            </a:xfrm>
            <a:prstGeom prst="rect">
              <a:avLst/>
            </a:prstGeom>
          </p:spPr>
        </p:pic>
        <p:sp>
          <p:nvSpPr>
            <p:cNvPr id="28" name="Равнобедренный треугольник 27"/>
            <p:cNvSpPr/>
            <p:nvPr userDrawn="1"/>
          </p:nvSpPr>
          <p:spPr>
            <a:xfrm flipH="1" flipV="1">
              <a:off x="1560947" y="3830852"/>
              <a:ext cx="200025" cy="134251"/>
            </a:xfrm>
            <a:prstGeom prst="triangle">
              <a:avLst/>
            </a:prstGeom>
            <a:solidFill>
              <a:srgbClr val="B79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Группа 30"/>
          <p:cNvGrpSpPr/>
          <p:nvPr userDrawn="1"/>
        </p:nvGrpSpPr>
        <p:grpSpPr>
          <a:xfrm>
            <a:off x="3704190" y="1805555"/>
            <a:ext cx="1378972" cy="1514561"/>
            <a:chOff x="2965137" y="2382065"/>
            <a:chExt cx="1378972" cy="1514561"/>
          </a:xfrm>
        </p:grpSpPr>
        <p:pic>
          <p:nvPicPr>
            <p:cNvPr id="32" name="Рисунок 3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5137" y="2382065"/>
              <a:ext cx="1378972" cy="1237797"/>
            </a:xfrm>
            <a:prstGeom prst="rect">
              <a:avLst/>
            </a:prstGeom>
          </p:spPr>
        </p:pic>
        <p:sp>
          <p:nvSpPr>
            <p:cNvPr id="33" name="Равнобедренный треугольник 32"/>
            <p:cNvSpPr/>
            <p:nvPr userDrawn="1"/>
          </p:nvSpPr>
          <p:spPr>
            <a:xfrm flipH="1" flipV="1">
              <a:off x="3609975" y="3762375"/>
              <a:ext cx="200025" cy="134251"/>
            </a:xfrm>
            <a:prstGeom prst="triangle">
              <a:avLst/>
            </a:prstGeom>
            <a:solidFill>
              <a:srgbClr val="B79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4" name="Группа 33"/>
          <p:cNvGrpSpPr/>
          <p:nvPr userDrawn="1"/>
        </p:nvGrpSpPr>
        <p:grpSpPr>
          <a:xfrm>
            <a:off x="6184973" y="1805555"/>
            <a:ext cx="1378972" cy="1514561"/>
            <a:chOff x="2965137" y="2382065"/>
            <a:chExt cx="1378972" cy="1514561"/>
          </a:xfrm>
        </p:grpSpPr>
        <p:pic>
          <p:nvPicPr>
            <p:cNvPr id="35" name="Рисунок 3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65137" y="2382065"/>
              <a:ext cx="1378972" cy="1237797"/>
            </a:xfrm>
            <a:prstGeom prst="rect">
              <a:avLst/>
            </a:prstGeom>
          </p:spPr>
        </p:pic>
        <p:sp>
          <p:nvSpPr>
            <p:cNvPr id="36" name="Равнобедренный треугольник 35"/>
            <p:cNvSpPr/>
            <p:nvPr userDrawn="1"/>
          </p:nvSpPr>
          <p:spPr>
            <a:xfrm flipH="1" flipV="1">
              <a:off x="3609975" y="3762375"/>
              <a:ext cx="200025" cy="134251"/>
            </a:xfrm>
            <a:prstGeom prst="triangle">
              <a:avLst/>
            </a:prstGeom>
            <a:solidFill>
              <a:srgbClr val="B79F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9" name="Равнобедренный треугольник 38"/>
          <p:cNvSpPr/>
          <p:nvPr userDrawn="1"/>
        </p:nvSpPr>
        <p:spPr>
          <a:xfrm flipH="1" flipV="1">
            <a:off x="9800055" y="3163995"/>
            <a:ext cx="200025" cy="134251"/>
          </a:xfrm>
          <a:prstGeom prst="triangle">
            <a:avLst/>
          </a:prstGeom>
          <a:solidFill>
            <a:srgbClr val="B79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одзаголовок 2"/>
          <p:cNvSpPr>
            <a:spLocks noGrp="1"/>
          </p:cNvSpPr>
          <p:nvPr userDrawn="1">
            <p:ph type="subTitle" idx="1" hasCustomPrompt="1"/>
          </p:nvPr>
        </p:nvSpPr>
        <p:spPr>
          <a:xfrm>
            <a:off x="825717" y="3587356"/>
            <a:ext cx="1981200" cy="3476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B79F8B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41" name="Подзаголовок 2"/>
          <p:cNvSpPr txBox="1">
            <a:spLocks/>
          </p:cNvSpPr>
          <p:nvPr userDrawn="1"/>
        </p:nvSpPr>
        <p:spPr>
          <a:xfrm>
            <a:off x="825717" y="3989606"/>
            <a:ext cx="1981200" cy="16477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069B2"/>
              </a:solidFill>
            </a:endParaRPr>
          </a:p>
        </p:txBody>
      </p:sp>
      <p:sp>
        <p:nvSpPr>
          <p:cNvPr id="42" name="Подзаголовок 2"/>
          <p:cNvSpPr txBox="1">
            <a:spLocks/>
          </p:cNvSpPr>
          <p:nvPr userDrawn="1"/>
        </p:nvSpPr>
        <p:spPr>
          <a:xfrm>
            <a:off x="3515593" y="3605217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43" name="Подзаголовок 2"/>
          <p:cNvSpPr txBox="1">
            <a:spLocks/>
          </p:cNvSpPr>
          <p:nvPr userDrawn="1"/>
        </p:nvSpPr>
        <p:spPr>
          <a:xfrm>
            <a:off x="3515593" y="4007467"/>
            <a:ext cx="1981200" cy="16477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069B2"/>
              </a:solidFill>
            </a:endParaRPr>
          </a:p>
        </p:txBody>
      </p:sp>
      <p:sp>
        <p:nvSpPr>
          <p:cNvPr id="44" name="Подзаголовок 2"/>
          <p:cNvSpPr txBox="1">
            <a:spLocks/>
          </p:cNvSpPr>
          <p:nvPr userDrawn="1"/>
        </p:nvSpPr>
        <p:spPr>
          <a:xfrm>
            <a:off x="6108773" y="3630691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45" name="Подзаголовок 2"/>
          <p:cNvSpPr txBox="1">
            <a:spLocks/>
          </p:cNvSpPr>
          <p:nvPr userDrawn="1"/>
        </p:nvSpPr>
        <p:spPr>
          <a:xfrm>
            <a:off x="6108773" y="4032941"/>
            <a:ext cx="1981200" cy="16477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069B2"/>
              </a:solidFill>
            </a:endParaRPr>
          </a:p>
        </p:txBody>
      </p:sp>
      <p:sp>
        <p:nvSpPr>
          <p:cNvPr id="46" name="Подзаголовок 2"/>
          <p:cNvSpPr txBox="1">
            <a:spLocks/>
          </p:cNvSpPr>
          <p:nvPr userDrawn="1"/>
        </p:nvSpPr>
        <p:spPr>
          <a:xfrm>
            <a:off x="8930553" y="3605217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47" name="Подзаголовок 2"/>
          <p:cNvSpPr txBox="1">
            <a:spLocks/>
          </p:cNvSpPr>
          <p:nvPr userDrawn="1"/>
        </p:nvSpPr>
        <p:spPr>
          <a:xfrm>
            <a:off x="8930553" y="4007467"/>
            <a:ext cx="1981200" cy="16477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solidFill>
                  <a:srgbClr val="1069B2"/>
                </a:solidFill>
              </a:rPr>
              <a:t>основной текст,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 smtClean="0">
              <a:solidFill>
                <a:srgbClr val="1069B2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ru-RU" sz="1800" dirty="0">
              <a:solidFill>
                <a:srgbClr val="1069B2"/>
              </a:solidFill>
            </a:endParaRPr>
          </a:p>
        </p:txBody>
      </p:sp>
      <p:sp>
        <p:nvSpPr>
          <p:cNvPr id="4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9356725" y="6416675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rgbClr val="1069B2"/>
                </a:solidFill>
              </a:defRPr>
            </a:lvl1pPr>
          </a:lstStyle>
          <a:p>
            <a:fld id="{2253FC5B-6EEA-453E-8BFC-A1DEE3BFB5B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49" name="Подзаголовок 2"/>
          <p:cNvSpPr txBox="1">
            <a:spLocks/>
          </p:cNvSpPr>
          <p:nvPr userDrawn="1"/>
        </p:nvSpPr>
        <p:spPr>
          <a:xfrm>
            <a:off x="194311" y="6516022"/>
            <a:ext cx="7772400" cy="347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000" dirty="0" smtClean="0"/>
              <a:t>ОБЩЕРОССИЙСКИЙ</a:t>
            </a:r>
            <a:r>
              <a:rPr lang="ru-RU" sz="1000" baseline="0" dirty="0" smtClean="0"/>
              <a:t> ПРОФСОЮЗ ОБРАЗОВАНИЯ</a:t>
            </a:r>
            <a:endParaRPr lang="ru-RU" sz="1000" dirty="0"/>
          </a:p>
        </p:txBody>
      </p:sp>
      <p:pic>
        <p:nvPicPr>
          <p:cNvPr id="50" name="Рисунок 4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3" y="6251066"/>
            <a:ext cx="12141207" cy="356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20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458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49" r:id="rId2"/>
    <p:sldLayoutId id="2147483650" r:id="rId3"/>
    <p:sldLayoutId id="2147483651" r:id="rId4"/>
    <p:sldLayoutId id="2147483653" r:id="rId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311699" y="2206171"/>
            <a:ext cx="8972344" cy="2081551"/>
          </a:xfrm>
        </p:spPr>
        <p:txBody>
          <a:bodyPr/>
          <a:lstStyle/>
          <a:p>
            <a:r>
              <a:rPr lang="ru-RU" dirty="0" smtClean="0"/>
              <a:t>13 существенных фактов об охране труда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31799" y="4719522"/>
            <a:ext cx="8448589" cy="347662"/>
          </a:xfrm>
        </p:spPr>
        <p:txBody>
          <a:bodyPr/>
          <a:lstStyle/>
          <a:p>
            <a:r>
              <a:rPr lang="ru-RU" dirty="0" smtClean="0"/>
              <a:t>Смоляков Алексей Юрьевич</a:t>
            </a:r>
          </a:p>
          <a:p>
            <a:r>
              <a:rPr lang="ru-RU" sz="2400" dirty="0" smtClean="0"/>
              <a:t>Главный технический инспектор труда</a:t>
            </a:r>
          </a:p>
          <a:p>
            <a:r>
              <a:rPr lang="ru-RU" sz="2400" dirty="0" smtClean="0"/>
              <a:t>Самарской областной организации Профсоюза работников народного образования и науки Российской Федерации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90656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9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Внутренний контроль условий и охраны труда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1317" y="1307370"/>
            <a:ext cx="78424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организацию контроля за состоянием условий труда на рабочих местах, соблюдением работниками требований охраны труда, а также за правильностью применения ими средств индивидуальной и коллективной защиты.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21, 22, 223, 224, 370.</a:t>
            </a:r>
          </a:p>
          <a:p>
            <a:r>
              <a:rPr lang="ru-RU" dirty="0"/>
              <a:t>Приказ Минтруда России от 22.09.2021 № 650н «Об утверждении примерного положения о комитете (комиссии) по охране труда».</a:t>
            </a:r>
          </a:p>
        </p:txBody>
      </p:sp>
    </p:spTree>
    <p:extLst>
      <p:ext uri="{BB962C8B-B14F-4D97-AF65-F5344CB8AC3E}">
        <p14:creationId xmlns:p14="http://schemas.microsoft.com/office/powerpoint/2010/main" val="22559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10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249" y="838201"/>
            <a:ext cx="9205269" cy="34766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Медицинские осмотры и психиатрическое освидетельствование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249" y="1185863"/>
            <a:ext cx="1071279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Работодатель обязан организовать проведение за счет собственных средств обязательных предварительных (при поступлении на работу) и периодических (в течение трудовой деятельности) медицинских осмотров, других обязательных медицинских осмотров, обязательных психиатрических освидетельствований работников.</a:t>
            </a:r>
          </a:p>
          <a:p>
            <a:r>
              <a:rPr lang="ru-RU" sz="1600" b="1" dirty="0"/>
              <a:t>Работодатель обязан обеспечить недопущение работников к исполнению ими трудовых обязанностей без прохождения обязательных медосмотров, обязательных психиатрических освидетельствований, а также в случае медицинских противопоказаний.</a:t>
            </a:r>
          </a:p>
          <a:p>
            <a:r>
              <a:rPr lang="ru-RU" sz="1600" b="1" dirty="0"/>
              <a:t>Основание: </a:t>
            </a:r>
            <a:r>
              <a:rPr lang="ru-RU" sz="1600" dirty="0"/>
              <a:t>Трудовой кодекс РФ, ст. 213.</a:t>
            </a:r>
          </a:p>
          <a:p>
            <a:r>
              <a:rPr lang="ru-RU" sz="1600" dirty="0"/>
              <a:t>Приказ Минздрава России от 28.01.2021 № 29н «Об утверждении Порядка проведения обязательных предварительных и периодических медицинских осмотров работников, предусмотренных частью четвертой статьи 213 Трудового кодекса Российской Федерации, перечня медицинских противопоказаний к осуществлению работ с вредными и (или) опасными производственными факторами, а также работам, при выполнении которых проводятся обязательные предварительные и периодические медицинские осмотры».</a:t>
            </a:r>
          </a:p>
          <a:p>
            <a:r>
              <a:rPr lang="ru-RU" sz="1600" dirty="0"/>
              <a:t>Приказ Минтруда России № 988н, Минздрава России № 1420н от 31.12.2020 «Об утверждении перечня вредных и (или) опасных производственных факторов и работ, при выполнении которых проводятся обязательные предварительные медицинские осмотры при поступлении на работу и периодические медицинские осмотры».</a:t>
            </a:r>
          </a:p>
          <a:p>
            <a:r>
              <a:rPr lang="ru-RU" sz="1600" dirty="0"/>
              <a:t>Приказ Минздрава России от 20.05.2022 № 342н «Об утверждении порядка прохождения обязательного психиатрического освидетельствования работниками, осуществляющими отдельные виды деятельности, его периодичности, а также видов деятельности, при осуществлении которых проводится психиатрическое освидетельствование»</a:t>
            </a:r>
          </a:p>
        </p:txBody>
      </p:sp>
    </p:spTree>
    <p:extLst>
      <p:ext uri="{BB962C8B-B14F-4D97-AF65-F5344CB8AC3E}">
        <p14:creationId xmlns:p14="http://schemas.microsoft.com/office/powerpoint/2010/main" val="246048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11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249" y="838201"/>
            <a:ext cx="9732491" cy="34766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Расследование и учет несчастных случаев, </a:t>
            </a:r>
            <a:r>
              <a:rPr lang="ru-RU" dirty="0" err="1" smtClean="0"/>
              <a:t>проф.заболеваний</a:t>
            </a:r>
            <a:r>
              <a:rPr lang="ru-RU" dirty="0" smtClean="0"/>
              <a:t> и микроповреждений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1316" y="1307370"/>
            <a:ext cx="9176953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расследование и учет несчастных случаев на производстве и профессиональных заболеваний, учет и рассмотрение причин и обстоятельств событий, приведших к возникновению микроповреждений (микротравм).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226-231.</a:t>
            </a:r>
          </a:p>
          <a:p>
            <a:r>
              <a:rPr lang="ru-RU" dirty="0"/>
              <a:t>Приказ Минтруда России от 20.04.2022 № 223н «Об утверждении Положения об особенностях расследования несчастных случаев на производстве в отдельных отраслях и организациях, форм документов, соответствующих классификаторов, необходимых для расследования несчастных случаев на производстве».</a:t>
            </a:r>
          </a:p>
          <a:p>
            <a:r>
              <a:rPr lang="ru-RU" dirty="0"/>
              <a:t>Приказ Минтруда России от 15.09.2021 № 632н «Об утверждении рекомендаций по учету микроповреждений (микротравм) работников».</a:t>
            </a:r>
          </a:p>
          <a:p>
            <a:r>
              <a:rPr lang="ru-RU" dirty="0"/>
              <a:t>Постановление Правительства РФ от 05.07.2022 № 1206 «О порядке расследования и учета случаев профессиональных заболеваний работников» (вместе с «Правилами расследования и учета случаев профессиональных заболеваний работников»). 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9351294" y="2688091"/>
            <a:ext cx="34077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https://vkvideo.ru/video-197255912_456239204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9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12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249" y="838201"/>
            <a:ext cx="9732491" cy="34766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Санитарно-бытовое и медицинское обслуживание работников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1316" y="1307370"/>
            <a:ext cx="908633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санитарно-бытовое и медицинское обслуживание работников в соответствии с требованиями охраны труда, а также доставку работников, заболевших на рабочем месте, в медицинскую организацию в случае необходимости оказания им неотложной медицинской помощи.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22, 216.3.</a:t>
            </a:r>
          </a:p>
          <a:p>
            <a:r>
              <a:rPr lang="ru-RU" dirty="0"/>
              <a:t>Федеральный закон от 30.03.1999 № 52-Ф3 «О санитарно- эпидемиологическом благополучии населения» (ст. 11, 29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39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13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5249" y="838201"/>
            <a:ext cx="9732491" cy="34766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Информирование об условиях и охране труда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5250" y="1307370"/>
            <a:ext cx="1006200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информирование работников об условиях и охране труда на их рабочих местах, о существующих профессиональных рисках и их уровнях, а также о мерах по защите от воздействия вредных и (или) опасных производственных факторов, имеющихся на рабочих местах, о предоставляемых им гарантиях, полагающихся им компенсациях и средствах индивидуальной защиты, об использовании приборов, устройств, оборудования и (или) комплексов (систем) приборов, устройств, оборудования, обеспечивающих дистанционную видео-, аудио- или иную фиксацию процессов производства работ, в целях контроля за безопасностью производства работ.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21, 22, 53, 216.2.</a:t>
            </a:r>
          </a:p>
          <a:p>
            <a:r>
              <a:rPr lang="ru-RU" dirty="0"/>
              <a:t>Приказ Минтруда России от 29.10.2021 № 773н «Об утверждении форм (способов) информирования работников об их трудовых правах, включая право на безопасные условия и охрану труда, и примерного перечня информационных материалов в целях информирования работников об их трудовых правах, включая право на безопасные условия и охрану труда».</a:t>
            </a:r>
          </a:p>
          <a:p>
            <a:r>
              <a:rPr lang="ru-RU" dirty="0"/>
              <a:t>Приказ Минтруда России от 17.12.2021 № 894 «Об утверждении рекомендаций по размещению работодателем информационных материалов в целях информирования работников об их трудовых правах, включая право на безопасные условия и охрану труда».</a:t>
            </a:r>
          </a:p>
        </p:txBody>
      </p:sp>
    </p:spTree>
    <p:extLst>
      <p:ext uri="{BB962C8B-B14F-4D97-AF65-F5344CB8AC3E}">
        <p14:creationId xmlns:p14="http://schemas.microsoft.com/office/powerpoint/2010/main" val="374709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6600" y="1012031"/>
            <a:ext cx="10058400" cy="4215781"/>
          </a:xfrm>
          <a:prstGeom prst="rect">
            <a:avLst/>
          </a:prstGeom>
        </p:spPr>
      </p:pic>
      <p:pic>
        <p:nvPicPr>
          <p:cNvPr id="2" name="Рисунок 1"/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9009" r="-3408" b="-106887"/>
          <a:stretch/>
        </p:blipFill>
        <p:spPr>
          <a:xfrm>
            <a:off x="190057" y="1127139"/>
            <a:ext cx="5485520" cy="5485520"/>
          </a:xfrm>
        </p:spPr>
      </p:pic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ИНСТРУМЕНТ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о</a:t>
            </a:r>
            <a:r>
              <a:rPr lang="ru-RU" dirty="0" smtClean="0"/>
              <a:t>храна труда онлайн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092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Контроль условий и охраны труда</a:t>
            </a:r>
            <a:endParaRPr lang="ru-RU" dirty="0"/>
          </a:p>
        </p:txBody>
      </p:sp>
      <p:sp>
        <p:nvSpPr>
          <p:cNvPr id="6" name="Подзаголовок 5"/>
          <p:cNvSpPr>
            <a:spLocks noGrp="1"/>
          </p:cNvSpPr>
          <p:nvPr>
            <p:ph type="subTitle" idx="1"/>
          </p:nvPr>
        </p:nvSpPr>
        <p:spPr>
          <a:xfrm>
            <a:off x="418249" y="3464022"/>
            <a:ext cx="2629573" cy="597466"/>
          </a:xfrm>
        </p:spPr>
        <p:txBody>
          <a:bodyPr>
            <a:noAutofit/>
          </a:bodyPr>
          <a:lstStyle/>
          <a:p>
            <a:r>
              <a:rPr lang="ru-RU" dirty="0" smtClean="0"/>
              <a:t>Виды контроля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61091" y="3285546"/>
            <a:ext cx="8237838" cy="21665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5"/>
          <p:cNvSpPr txBox="1">
            <a:spLocks/>
          </p:cNvSpPr>
          <p:nvPr/>
        </p:nvSpPr>
        <p:spPr>
          <a:xfrm>
            <a:off x="3443416" y="3587356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8" name="Подзаголовок 5"/>
          <p:cNvSpPr txBox="1">
            <a:spLocks/>
          </p:cNvSpPr>
          <p:nvPr/>
        </p:nvSpPr>
        <p:spPr>
          <a:xfrm>
            <a:off x="6061115" y="3584688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9" name="Подзаголовок 5"/>
          <p:cNvSpPr txBox="1">
            <a:spLocks/>
          </p:cNvSpPr>
          <p:nvPr/>
        </p:nvSpPr>
        <p:spPr>
          <a:xfrm>
            <a:off x="8871184" y="3584688"/>
            <a:ext cx="1981200" cy="34766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0" name="Подзаголовок 5"/>
          <p:cNvSpPr txBox="1">
            <a:spLocks/>
          </p:cNvSpPr>
          <p:nvPr/>
        </p:nvSpPr>
        <p:spPr>
          <a:xfrm>
            <a:off x="3373037" y="3466234"/>
            <a:ext cx="1981200" cy="59525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Организации госконтроля</a:t>
            </a:r>
            <a:endParaRPr lang="ru-RU" dirty="0"/>
          </a:p>
        </p:txBody>
      </p:sp>
      <p:sp>
        <p:nvSpPr>
          <p:cNvPr id="11" name="Подзаголовок 5"/>
          <p:cNvSpPr txBox="1">
            <a:spLocks/>
          </p:cNvSpPr>
          <p:nvPr/>
        </p:nvSpPr>
        <p:spPr>
          <a:xfrm>
            <a:off x="5939122" y="3464022"/>
            <a:ext cx="2879787" cy="53956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НПА по профсоюзному контролю</a:t>
            </a:r>
            <a:endParaRPr lang="ru-RU" dirty="0"/>
          </a:p>
        </p:txBody>
      </p:sp>
      <p:sp>
        <p:nvSpPr>
          <p:cNvPr id="12" name="Подзаголовок 5"/>
          <p:cNvSpPr txBox="1">
            <a:spLocks/>
          </p:cNvSpPr>
          <p:nvPr/>
        </p:nvSpPr>
        <p:spPr>
          <a:xfrm>
            <a:off x="8818909" y="3297096"/>
            <a:ext cx="2580020" cy="475126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rgbClr val="B79F8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 smtClean="0"/>
              <a:t>Виды профсоюзного реагирования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25717" y="4003589"/>
            <a:ext cx="2713884" cy="17134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96436" y="3663512"/>
            <a:ext cx="443383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Административно-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      общественный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Ведомственный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Государственный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Общественный</a:t>
            </a:r>
          </a:p>
          <a:p>
            <a:r>
              <a:rPr lang="ru-RU" dirty="0" smtClean="0"/>
              <a:t>      (профсоюзный)</a:t>
            </a:r>
          </a:p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945178" y="3663505"/>
            <a:ext cx="443383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err="1" smtClean="0"/>
              <a:t>Госинспекция</a:t>
            </a:r>
            <a:r>
              <a:rPr lang="ru-RU" dirty="0" smtClean="0"/>
              <a:t> труда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err="1" smtClean="0"/>
              <a:t>Ростехнадзор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err="1" smtClean="0"/>
              <a:t>Роспотребнадзор</a:t>
            </a:r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Прокуратура РФ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dirty="0" smtClean="0"/>
              <a:t>Уполномоченный</a:t>
            </a:r>
          </a:p>
          <a:p>
            <a:r>
              <a:rPr lang="ru-RU" dirty="0"/>
              <a:t> </a:t>
            </a:r>
            <a:r>
              <a:rPr lang="ru-RU" dirty="0" smtClean="0"/>
              <a:t>    по правам человека</a:t>
            </a:r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650731" y="3619076"/>
            <a:ext cx="4433837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/>
              <a:t>Трудовой Кодекс РФ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/>
              <a:t>ФЗ 10-ФЗ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/>
              <a:t>Устав ФНПР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/>
              <a:t>Уставы Общероссийских</a:t>
            </a:r>
          </a:p>
          <a:p>
            <a:r>
              <a:rPr lang="ru-RU" sz="1600" dirty="0"/>
              <a:t> </a:t>
            </a:r>
            <a:r>
              <a:rPr lang="ru-RU" sz="1600" dirty="0" smtClean="0"/>
              <a:t>    отраслевых профсоюзов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Положения о правовых </a:t>
            </a:r>
          </a:p>
          <a:p>
            <a:r>
              <a:rPr lang="ru-RU" sz="1600" dirty="0" smtClean="0"/>
              <a:t>      и технических инспекциях</a:t>
            </a:r>
          </a:p>
          <a:p>
            <a:r>
              <a:rPr lang="ru-RU" sz="1600" dirty="0" smtClean="0"/>
              <a:t>      труда Профсоюза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3-х стороннее соглашение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Отраслевые соглашения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r>
              <a:rPr lang="ru-RU" dirty="0" smtClean="0"/>
              <a:t>  	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8446663" y="3619076"/>
            <a:ext cx="369242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/>
              <a:t>Протоколы заседаний административно-общественных и профсоюзных органов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/>
              <a:t>Предложения уполномоченных по охране труда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 smtClean="0"/>
              <a:t>Представления технических инспекторов труда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600" dirty="0"/>
              <a:t>Обращения профсоюзных органов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6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endParaRPr lang="ru-RU" dirty="0" smtClean="0"/>
          </a:p>
          <a:p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3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Безопасные условия труда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4928" y="1851068"/>
            <a:ext cx="6178379" cy="2321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5565" algn="just">
              <a:spcAft>
                <a:spcPts val="0"/>
              </a:spcAft>
            </a:pPr>
            <a:r>
              <a:rPr lang="ru-RU" b="1" dirty="0"/>
              <a:t>Работодатель обязан создать безопасные условия труда, исходя из комплексной оценки технического и организационного уровня рабочего места, а также исходя из оценки факторов производственной среды и трудового процесса, которые могут привести к нанесению вреда здоровью работников.</a:t>
            </a:r>
          </a:p>
          <a:p>
            <a:pPr>
              <a:spcBef>
                <a:spcPts val="55"/>
              </a:spcBef>
              <a:spcAft>
                <a:spcPts val="0"/>
              </a:spcAft>
              <a:tabLst>
                <a:tab pos="447675" algn="l"/>
              </a:tabLst>
            </a:pPr>
            <a:r>
              <a:rPr lang="ru-RU" b="1" dirty="0"/>
              <a:t>Основание: </a:t>
            </a:r>
            <a:r>
              <a:rPr lang="ru-RU" dirty="0"/>
              <a:t>Трудовой кодекс Российской Федерации, ст. 213.1, 214.1, 223.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564902" y="1425146"/>
            <a:ext cx="738664" cy="3542710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https://vsr63.ru/?ysclid=m60fzej572951118528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76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2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Выявление опасностей и профессиональных рисков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4928" y="1851068"/>
            <a:ext cx="61783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систематическое выявление опасностей и профессиональных рисков, их регулярный анализ и оценку уровней</a:t>
            </a:r>
          </a:p>
          <a:p>
            <a:r>
              <a:rPr lang="ru-RU" b="1" dirty="0"/>
              <a:t>Основание:</a:t>
            </a:r>
            <a:r>
              <a:rPr lang="ru-RU" dirty="0"/>
              <a:t> Трудовой кодекс РФ, ст. 218.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297298" y="1575141"/>
            <a:ext cx="1569660" cy="3359324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https://coko1.ru/articles/protection/obyazatelnye-dokumenty-po-ocenke-professionalnyh-riskov-kotorye-dolzhny-byt-v-kompanii/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79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3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Специальная оценка условий труда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4928" y="1851068"/>
            <a:ext cx="67962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проведение специальной оценки условий труда в соответствии с законодательством о специальной оценке условий труда.</a:t>
            </a:r>
          </a:p>
          <a:p>
            <a:r>
              <a:rPr lang="ru-RU" b="1" dirty="0"/>
              <a:t>Основание: </a:t>
            </a:r>
            <a:r>
              <a:rPr lang="ru-RU" dirty="0"/>
              <a:t>Федеральный закон от 28.12.2013 № 426-Ф3 «О специальной оценке условий труда».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0239633" y="1251167"/>
            <a:ext cx="738664" cy="435056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https://kontur.ru/kedo/spravka/51495-specialnaya_ocenka_usloviy_truda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8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4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Мероприятия по улучшению условий труда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4928" y="1851068"/>
            <a:ext cx="67962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реализацию мероприятий по улучшению условий и охраны труда.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209, 209.1, 212, 213, 214.1, 216.2, 218.</a:t>
            </a:r>
          </a:p>
          <a:p>
            <a:r>
              <a:rPr lang="ru-RU" dirty="0"/>
              <a:t>Приказ Минтруда РФ от 29.10.2021 № 771н «Об утверждении примерного перечня ежегодно реализуемых работодателем мероприятий по улучшению условий и охраны труда, ликвидации или снижению уровней профессиональных рисков либо недопущению повышения их уровней».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599273" y="3203659"/>
            <a:ext cx="39562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https://www.kiout.ru/info/news/31167?ysclid=m60g8o6gl1457513878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20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Режим труда и отдыха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4928" y="1851068"/>
            <a:ext cx="67962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режим труда и отдыха работников в соответствии с трудовым законодательством и иными нормативными правовыми актами, содержащими нормы трудового права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91-105, 106-128, 215, 216, 333, 350.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459230" y="3162470"/>
            <a:ext cx="41209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https://school.kontur.ru/publications/2616?ysclid=m60gabpkhs645585612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6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Средства индивидуальной защиты и смывающие средства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4928" y="1851068"/>
            <a:ext cx="679621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приобретение за счет собственных средств и выдачу средств индивидуальной защиты и смывающих средств, в соответствии с требованиями охраны труда и установленными нормами работникам, занятым на работах с вредными и (или) опасными условиями труда, а также на работах, выполняемых в особых температурных условиях или связанных с загрязнением.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221.</a:t>
            </a:r>
          </a:p>
          <a:p>
            <a:r>
              <a:rPr lang="ru-RU" dirty="0"/>
              <a:t>Приказ Минтруда России от 29.10.2021 № 766н «Об утверждении правил обеспечения работников средствами индивидуальной защиты и смывающими средствами» </a:t>
            </a:r>
          </a:p>
          <a:p>
            <a:r>
              <a:rPr lang="ru-RU" dirty="0"/>
              <a:t>Приказ Минтруда России от 29.10.2021 № 767н «Об утверждении Единых типовых норм выдачи средств индивидуальной защиты и смывающих средств» 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320504" y="3575876"/>
            <a:ext cx="42995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https://asiz.ru/category/vopros-otvet/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97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7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Средства коллективной защиты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24928" y="1851068"/>
            <a:ext cx="679621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оснащение средствами коллективной защиты 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214, ст. 216.1</a:t>
            </a:r>
          </a:p>
          <a:p>
            <a:r>
              <a:rPr lang="ru-RU" dirty="0"/>
              <a:t>Приказ Минтруда России от 29.10.2021 № 771н «Об утверждении примерного перечня ежегодно реализуемых работодателем мероприятий по улучшению условий и охраны труда, ликвидации или снижению уровней профессиональных рисков либо недопущению повышения их уровней».</a:t>
            </a:r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8033670" y="3664464"/>
            <a:ext cx="4807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https://www.klerk.ru/buh/articles/631729/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41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ФАКТ № 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Обучение по охране труда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1317" y="1307370"/>
            <a:ext cx="7842424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Работодатель обязан обеспечить обучение по охране труда, в том числе обучение безопасным методам и приемам выполнения работ, обучение по оказанию первой помощи пострадавшим на производстве, обучение по использованию (применению) средств индивидуальной защиты, инструктаж по охране труда, стажировку на рабочем месте (для определенных категорий работников) и проверку знания требований охраны труда</a:t>
            </a:r>
            <a:r>
              <a:rPr lang="ru-RU" b="1" dirty="0" smtClean="0"/>
              <a:t>.</a:t>
            </a:r>
          </a:p>
          <a:p>
            <a:endParaRPr lang="ru-RU" sz="400" b="1" dirty="0"/>
          </a:p>
          <a:p>
            <a:r>
              <a:rPr lang="ru-RU" b="1" dirty="0"/>
              <a:t>Работодатель обязан обеспечить недопущение к работе лиц, не прошедших в установленном порядке обучение и инструктаж по охране труда, стажировку и проверку знаний требований охраны труда.</a:t>
            </a:r>
          </a:p>
          <a:p>
            <a:r>
              <a:rPr lang="ru-RU" b="1" dirty="0"/>
              <a:t>Основание: </a:t>
            </a:r>
            <a:r>
              <a:rPr lang="ru-RU" dirty="0"/>
              <a:t>Трудовой кодекс РФ, ст. 219.</a:t>
            </a:r>
          </a:p>
          <a:p>
            <a:r>
              <a:rPr lang="ru-RU" dirty="0"/>
              <a:t>Постановление Правительства РФ от 24.12.2021 № 2464 «О порядке обучения по охране труда и проверке знаний требований охраны труда».</a:t>
            </a:r>
          </a:p>
        </p:txBody>
      </p:sp>
      <p:pic>
        <p:nvPicPr>
          <p:cNvPr id="1026" name="Picture 2" descr="https://otvet.imgsmail.ru/download/19707407_8ef657c3db6221d8e453ad1ad4ce6e13_800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05" t="8463" r="20542"/>
          <a:stretch/>
        </p:blipFill>
        <p:spPr bwMode="auto">
          <a:xfrm>
            <a:off x="8888626" y="1869989"/>
            <a:ext cx="2660241" cy="2773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406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1436</Words>
  <Application>Microsoft Office PowerPoint</Application>
  <PresentationFormat>Широкоэкранный</PresentationFormat>
  <Paragraphs>129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Franklin Gothic Medium</vt:lpstr>
      <vt:lpstr>Franklin Gothic Book</vt:lpstr>
      <vt:lpstr>Тема Office</vt:lpstr>
      <vt:lpstr>13 существенных фактов об охране труда</vt:lpstr>
      <vt:lpstr>ФАКТ № 1</vt:lpstr>
      <vt:lpstr>ФАКТ № 2</vt:lpstr>
      <vt:lpstr>ФАКТ № 3</vt:lpstr>
      <vt:lpstr>ФАКТ № 4</vt:lpstr>
      <vt:lpstr>ФАКТ № 5</vt:lpstr>
      <vt:lpstr>ФАКТ № 6</vt:lpstr>
      <vt:lpstr>ФАКТ № 7</vt:lpstr>
      <vt:lpstr>ФАКТ № 8</vt:lpstr>
      <vt:lpstr>ФАКТ № 9</vt:lpstr>
      <vt:lpstr>ФАКТ № 10</vt:lpstr>
      <vt:lpstr>ФАКТ № 11</vt:lpstr>
      <vt:lpstr>ФАКТ № 12</vt:lpstr>
      <vt:lpstr>ФАКТ № 13</vt:lpstr>
      <vt:lpstr>ИНСТРУМЕНТ</vt:lpstr>
      <vt:lpstr>Контроль условий и охраны труда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1</cp:lastModifiedBy>
  <cp:revision>26</cp:revision>
  <dcterms:created xsi:type="dcterms:W3CDTF">2025-01-14T07:00:10Z</dcterms:created>
  <dcterms:modified xsi:type="dcterms:W3CDTF">2025-01-17T09:01:45Z</dcterms:modified>
</cp:coreProperties>
</file>