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90" r:id="rId3"/>
    <p:sldId id="453" r:id="rId4"/>
    <p:sldId id="474" r:id="rId5"/>
    <p:sldId id="475" r:id="rId6"/>
    <p:sldId id="476" r:id="rId7"/>
    <p:sldId id="479" r:id="rId8"/>
    <p:sldId id="480" r:id="rId9"/>
    <p:sldId id="478" r:id="rId10"/>
    <p:sldId id="481" r:id="rId11"/>
    <p:sldId id="482" r:id="rId12"/>
    <p:sldId id="483" r:id="rId13"/>
    <p:sldId id="484" r:id="rId14"/>
    <p:sldId id="485" r:id="rId15"/>
    <p:sldId id="486" r:id="rId16"/>
    <p:sldId id="488" r:id="rId17"/>
    <p:sldId id="489" r:id="rId18"/>
    <p:sldId id="491" r:id="rId19"/>
    <p:sldId id="492" r:id="rId20"/>
    <p:sldId id="454" r:id="rId21"/>
    <p:sldId id="472" r:id="rId22"/>
    <p:sldId id="473" r:id="rId23"/>
    <p:sldId id="465" r:id="rId24"/>
    <p:sldId id="466" r:id="rId25"/>
    <p:sldId id="467" r:id="rId26"/>
    <p:sldId id="468" r:id="rId27"/>
    <p:sldId id="493" r:id="rId28"/>
    <p:sldId id="45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604" autoAdjust="0"/>
  </p:normalViewPr>
  <p:slideViewPr>
    <p:cSldViewPr>
      <p:cViewPr>
        <p:scale>
          <a:sx n="85" d="100"/>
          <a:sy n="85" d="100"/>
        </p:scale>
        <p:origin x="-2280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74BBF0-1AFF-41AA-AE0B-6B34480F9D5B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51E77DD-0DBC-427C-827A-C4E3F706F6EB}">
      <dgm:prSet phldrT="[Текст]" custT="1"/>
      <dgm:spPr/>
      <dgm:t>
        <a:bodyPr/>
        <a:lstStyle/>
        <a:p>
          <a:r>
            <a:rPr lang="ru-RU" sz="2800" b="1" dirty="0" smtClean="0"/>
            <a:t>Опыт коллег</a:t>
          </a:r>
          <a:endParaRPr lang="ru-RU" sz="2800" b="1" dirty="0"/>
        </a:p>
      </dgm:t>
    </dgm:pt>
    <dgm:pt modelId="{B0E691ED-541F-40C5-9904-F0B5FD82A5BD}" type="parTrans" cxnId="{2EB6E7B8-2FC6-4309-9A5D-9C9743752E82}">
      <dgm:prSet/>
      <dgm:spPr/>
      <dgm:t>
        <a:bodyPr/>
        <a:lstStyle/>
        <a:p>
          <a:endParaRPr lang="ru-RU"/>
        </a:p>
      </dgm:t>
    </dgm:pt>
    <dgm:pt modelId="{7D46542C-5662-4BF8-8A33-8488DE84F0CC}" type="sibTrans" cxnId="{2EB6E7B8-2FC6-4309-9A5D-9C9743752E82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D9A876C-3625-4A81-ABB5-076B7A1B242A}">
      <dgm:prSet phldrT="[Текст]" custT="1"/>
      <dgm:spPr/>
      <dgm:t>
        <a:bodyPr/>
        <a:lstStyle/>
        <a:p>
          <a:r>
            <a:rPr lang="ru-RU" sz="2800" b="1" dirty="0" smtClean="0"/>
            <a:t>Семинары, тренинги</a:t>
          </a:r>
          <a:endParaRPr lang="ru-RU" sz="2800" b="1" dirty="0"/>
        </a:p>
      </dgm:t>
    </dgm:pt>
    <dgm:pt modelId="{ADC5ED10-DE0D-49F2-964B-EFEB6E6697C4}" type="parTrans" cxnId="{D3A6CA49-5744-4B21-9145-723AACE91C14}">
      <dgm:prSet/>
      <dgm:spPr/>
      <dgm:t>
        <a:bodyPr/>
        <a:lstStyle/>
        <a:p>
          <a:endParaRPr lang="ru-RU"/>
        </a:p>
      </dgm:t>
    </dgm:pt>
    <dgm:pt modelId="{A449A1CD-DD13-4AAB-9B91-7EB0FCF8F24F}" type="sibTrans" cxnId="{D3A6CA49-5744-4B21-9145-723AACE91C14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FACC9F1-D8AB-447B-B682-FE6CFCB0E816}">
      <dgm:prSet phldrT="[Текст]" custT="1"/>
      <dgm:spPr/>
      <dgm:t>
        <a:bodyPr/>
        <a:lstStyle/>
        <a:p>
          <a:r>
            <a:rPr lang="ru-RU" sz="2800" b="1" dirty="0" err="1" smtClean="0"/>
            <a:t>Вебинары</a:t>
          </a:r>
          <a:endParaRPr lang="ru-RU" sz="2800" b="1" dirty="0"/>
        </a:p>
      </dgm:t>
    </dgm:pt>
    <dgm:pt modelId="{EC94DBF8-72EA-4C90-977D-DC3EB1377B26}" type="parTrans" cxnId="{83ABA55E-C3F5-478C-95B3-99840D8C9477}">
      <dgm:prSet/>
      <dgm:spPr/>
      <dgm:t>
        <a:bodyPr/>
        <a:lstStyle/>
        <a:p>
          <a:endParaRPr lang="ru-RU"/>
        </a:p>
      </dgm:t>
    </dgm:pt>
    <dgm:pt modelId="{80274826-2E50-4E70-B06B-B17B777E4947}" type="sibTrans" cxnId="{83ABA55E-C3F5-478C-95B3-99840D8C9477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210AFCD-091B-41CE-97FF-FD24EB386335}" type="pres">
      <dgm:prSet presAssocID="{4F74BBF0-1AFF-41AA-AE0B-6B34480F9D5B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721D3A90-2B8B-4DBB-B796-FC8188256D42}" type="pres">
      <dgm:prSet presAssocID="{D51E77DD-0DBC-427C-827A-C4E3F706F6EB}" presName="text1" presStyleCnt="0"/>
      <dgm:spPr/>
    </dgm:pt>
    <dgm:pt modelId="{5174ABB0-E6F3-4ACD-9B44-E039BDD35318}" type="pres">
      <dgm:prSet presAssocID="{D51E77DD-0DBC-427C-827A-C4E3F706F6EB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9E6167-412D-4F7D-A00A-3FA05902F18B}" type="pres">
      <dgm:prSet presAssocID="{D51E77DD-0DBC-427C-827A-C4E3F706F6EB}" presName="textaccent1" presStyleCnt="0"/>
      <dgm:spPr/>
    </dgm:pt>
    <dgm:pt modelId="{EC2A2CEC-97F6-4676-8332-7F4A31059992}" type="pres">
      <dgm:prSet presAssocID="{D51E77DD-0DBC-427C-827A-C4E3F706F6EB}" presName="accentRepeatNode" presStyleLbl="solidAlignAcc1" presStyleIdx="0" presStyleCnt="6"/>
      <dgm:spPr/>
    </dgm:pt>
    <dgm:pt modelId="{7D07D99B-C962-4B01-9CD0-ACDDD3ED157F}" type="pres">
      <dgm:prSet presAssocID="{7D46542C-5662-4BF8-8A33-8488DE84F0CC}" presName="image1" presStyleCnt="0"/>
      <dgm:spPr/>
    </dgm:pt>
    <dgm:pt modelId="{BB276D93-B379-4B6E-9207-F00A2E9272BA}" type="pres">
      <dgm:prSet presAssocID="{7D46542C-5662-4BF8-8A33-8488DE84F0CC}" presName="imageRepeatNode" presStyleLbl="alignAcc1" presStyleIdx="0" presStyleCnt="3"/>
      <dgm:spPr/>
      <dgm:t>
        <a:bodyPr/>
        <a:lstStyle/>
        <a:p>
          <a:endParaRPr lang="ru-RU"/>
        </a:p>
      </dgm:t>
    </dgm:pt>
    <dgm:pt modelId="{959D6D84-A3D5-4F32-9EF9-5E6E682E32D2}" type="pres">
      <dgm:prSet presAssocID="{7D46542C-5662-4BF8-8A33-8488DE84F0CC}" presName="imageaccent1" presStyleCnt="0"/>
      <dgm:spPr/>
    </dgm:pt>
    <dgm:pt modelId="{7E8837AE-AF61-46BA-BFC0-5313B7EC9567}" type="pres">
      <dgm:prSet presAssocID="{7D46542C-5662-4BF8-8A33-8488DE84F0CC}" presName="accentRepeatNode" presStyleLbl="solidAlignAcc1" presStyleIdx="1" presStyleCnt="6"/>
      <dgm:spPr/>
    </dgm:pt>
    <dgm:pt modelId="{7E58B7E1-32EE-40AF-9167-3358A8B3BE7F}" type="pres">
      <dgm:prSet presAssocID="{7D9A876C-3625-4A81-ABB5-076B7A1B242A}" presName="text2" presStyleCnt="0"/>
      <dgm:spPr/>
    </dgm:pt>
    <dgm:pt modelId="{E7F829FF-62B1-48B7-880C-3F48DCE8035B}" type="pres">
      <dgm:prSet presAssocID="{7D9A876C-3625-4A81-ABB5-076B7A1B242A}" presName="textRepeatNode" presStyleLbl="alignNode1" presStyleIdx="1" presStyleCnt="3" custScaleX="1094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8FFC5-ECF4-4E2C-A794-65C522C719BF}" type="pres">
      <dgm:prSet presAssocID="{7D9A876C-3625-4A81-ABB5-076B7A1B242A}" presName="textaccent2" presStyleCnt="0"/>
      <dgm:spPr/>
    </dgm:pt>
    <dgm:pt modelId="{2A199239-1487-4754-8A1B-BBF63D44BDBE}" type="pres">
      <dgm:prSet presAssocID="{7D9A876C-3625-4A81-ABB5-076B7A1B242A}" presName="accentRepeatNode" presStyleLbl="solidAlignAcc1" presStyleIdx="2" presStyleCnt="6"/>
      <dgm:spPr/>
    </dgm:pt>
    <dgm:pt modelId="{EF222F54-71D7-4441-B020-FE1B3438344C}" type="pres">
      <dgm:prSet presAssocID="{A449A1CD-DD13-4AAB-9B91-7EB0FCF8F24F}" presName="image2" presStyleCnt="0"/>
      <dgm:spPr/>
    </dgm:pt>
    <dgm:pt modelId="{D5DD62E3-37AD-4BC0-BABB-2DA6F27AB464}" type="pres">
      <dgm:prSet presAssocID="{A449A1CD-DD13-4AAB-9B91-7EB0FCF8F24F}" presName="imageRepeatNode" presStyleLbl="alignAcc1" presStyleIdx="1" presStyleCnt="3"/>
      <dgm:spPr/>
      <dgm:t>
        <a:bodyPr/>
        <a:lstStyle/>
        <a:p>
          <a:endParaRPr lang="ru-RU"/>
        </a:p>
      </dgm:t>
    </dgm:pt>
    <dgm:pt modelId="{AA6E78EC-95D0-4D07-B488-884B92F6D545}" type="pres">
      <dgm:prSet presAssocID="{A449A1CD-DD13-4AAB-9B91-7EB0FCF8F24F}" presName="imageaccent2" presStyleCnt="0"/>
      <dgm:spPr/>
    </dgm:pt>
    <dgm:pt modelId="{F18885CA-21B7-4EE6-B2FE-218C75085843}" type="pres">
      <dgm:prSet presAssocID="{A449A1CD-DD13-4AAB-9B91-7EB0FCF8F24F}" presName="accentRepeatNode" presStyleLbl="solidAlignAcc1" presStyleIdx="3" presStyleCnt="6"/>
      <dgm:spPr/>
    </dgm:pt>
    <dgm:pt modelId="{2AA8345A-B761-4747-9BF5-281DB3E63246}" type="pres">
      <dgm:prSet presAssocID="{AFACC9F1-D8AB-447B-B682-FE6CFCB0E816}" presName="text3" presStyleCnt="0"/>
      <dgm:spPr/>
    </dgm:pt>
    <dgm:pt modelId="{9603531D-4D1B-490D-913F-B855A6C35B06}" type="pres">
      <dgm:prSet presAssocID="{AFACC9F1-D8AB-447B-B682-FE6CFCB0E816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49201-A98E-4B81-AACC-326D3E3DB829}" type="pres">
      <dgm:prSet presAssocID="{AFACC9F1-D8AB-447B-B682-FE6CFCB0E816}" presName="textaccent3" presStyleCnt="0"/>
      <dgm:spPr/>
    </dgm:pt>
    <dgm:pt modelId="{3E01EC22-C9FB-4601-BF17-6DC1BE7F26A9}" type="pres">
      <dgm:prSet presAssocID="{AFACC9F1-D8AB-447B-B682-FE6CFCB0E816}" presName="accentRepeatNode" presStyleLbl="solidAlignAcc1" presStyleIdx="4" presStyleCnt="6"/>
      <dgm:spPr/>
    </dgm:pt>
    <dgm:pt modelId="{9AD6DA6D-892D-413E-9871-696AE52AA91C}" type="pres">
      <dgm:prSet presAssocID="{80274826-2E50-4E70-B06B-B17B777E4947}" presName="image3" presStyleCnt="0"/>
      <dgm:spPr/>
    </dgm:pt>
    <dgm:pt modelId="{FC9E08B0-F31F-498A-A1C4-45430265BDB5}" type="pres">
      <dgm:prSet presAssocID="{80274826-2E50-4E70-B06B-B17B777E4947}" presName="imageRepeatNode" presStyleLbl="alignAcc1" presStyleIdx="2" presStyleCnt="3" custScaleX="97097" custScaleY="104278"/>
      <dgm:spPr/>
      <dgm:t>
        <a:bodyPr/>
        <a:lstStyle/>
        <a:p>
          <a:endParaRPr lang="ru-RU"/>
        </a:p>
      </dgm:t>
    </dgm:pt>
    <dgm:pt modelId="{4A990303-1B44-4E2A-8B16-DD29C6E49741}" type="pres">
      <dgm:prSet presAssocID="{80274826-2E50-4E70-B06B-B17B777E4947}" presName="imageaccent3" presStyleCnt="0"/>
      <dgm:spPr/>
    </dgm:pt>
    <dgm:pt modelId="{C50FC169-310E-4252-9525-6DC1E3E96540}" type="pres">
      <dgm:prSet presAssocID="{80274826-2E50-4E70-B06B-B17B777E4947}" presName="accentRepeatNode" presStyleLbl="solidAlignAcc1" presStyleIdx="5" presStyleCnt="6"/>
      <dgm:spPr/>
    </dgm:pt>
  </dgm:ptLst>
  <dgm:cxnLst>
    <dgm:cxn modelId="{E0014A2E-45E1-4489-8521-11DA7482E195}" type="presOf" srcId="{7D9A876C-3625-4A81-ABB5-076B7A1B242A}" destId="{E7F829FF-62B1-48B7-880C-3F48DCE8035B}" srcOrd="0" destOrd="0" presId="urn:microsoft.com/office/officeart/2008/layout/HexagonCluster"/>
    <dgm:cxn modelId="{83ABA55E-C3F5-478C-95B3-99840D8C9477}" srcId="{4F74BBF0-1AFF-41AA-AE0B-6B34480F9D5B}" destId="{AFACC9F1-D8AB-447B-B682-FE6CFCB0E816}" srcOrd="2" destOrd="0" parTransId="{EC94DBF8-72EA-4C90-977D-DC3EB1377B26}" sibTransId="{80274826-2E50-4E70-B06B-B17B777E4947}"/>
    <dgm:cxn modelId="{9C8D9501-2AF4-479B-B650-E9DA9EC2E265}" type="presOf" srcId="{AFACC9F1-D8AB-447B-B682-FE6CFCB0E816}" destId="{9603531D-4D1B-490D-913F-B855A6C35B06}" srcOrd="0" destOrd="0" presId="urn:microsoft.com/office/officeart/2008/layout/HexagonCluster"/>
    <dgm:cxn modelId="{D3A6CA49-5744-4B21-9145-723AACE91C14}" srcId="{4F74BBF0-1AFF-41AA-AE0B-6B34480F9D5B}" destId="{7D9A876C-3625-4A81-ABB5-076B7A1B242A}" srcOrd="1" destOrd="0" parTransId="{ADC5ED10-DE0D-49F2-964B-EFEB6E6697C4}" sibTransId="{A449A1CD-DD13-4AAB-9B91-7EB0FCF8F24F}"/>
    <dgm:cxn modelId="{F7645B91-9CBA-403F-ADFF-9D64081B5E11}" type="presOf" srcId="{A449A1CD-DD13-4AAB-9B91-7EB0FCF8F24F}" destId="{D5DD62E3-37AD-4BC0-BABB-2DA6F27AB464}" srcOrd="0" destOrd="0" presId="urn:microsoft.com/office/officeart/2008/layout/HexagonCluster"/>
    <dgm:cxn modelId="{4213924F-9F07-4EAB-90C3-E6B54B6FDB45}" type="presOf" srcId="{D51E77DD-0DBC-427C-827A-C4E3F706F6EB}" destId="{5174ABB0-E6F3-4ACD-9B44-E039BDD35318}" srcOrd="0" destOrd="0" presId="urn:microsoft.com/office/officeart/2008/layout/HexagonCluster"/>
    <dgm:cxn modelId="{2925045C-185E-4417-9CD9-778EBEC2A5B4}" type="presOf" srcId="{4F74BBF0-1AFF-41AA-AE0B-6B34480F9D5B}" destId="{D210AFCD-091B-41CE-97FF-FD24EB386335}" srcOrd="0" destOrd="0" presId="urn:microsoft.com/office/officeart/2008/layout/HexagonCluster"/>
    <dgm:cxn modelId="{F0EB7B39-6CEA-419C-A2AE-5873BDA36C5E}" type="presOf" srcId="{80274826-2E50-4E70-B06B-B17B777E4947}" destId="{FC9E08B0-F31F-498A-A1C4-45430265BDB5}" srcOrd="0" destOrd="0" presId="urn:microsoft.com/office/officeart/2008/layout/HexagonCluster"/>
    <dgm:cxn modelId="{5FFD832F-7ACD-4DED-9860-D77975FAE328}" type="presOf" srcId="{7D46542C-5662-4BF8-8A33-8488DE84F0CC}" destId="{BB276D93-B379-4B6E-9207-F00A2E9272BA}" srcOrd="0" destOrd="0" presId="urn:microsoft.com/office/officeart/2008/layout/HexagonCluster"/>
    <dgm:cxn modelId="{2EB6E7B8-2FC6-4309-9A5D-9C9743752E82}" srcId="{4F74BBF0-1AFF-41AA-AE0B-6B34480F9D5B}" destId="{D51E77DD-0DBC-427C-827A-C4E3F706F6EB}" srcOrd="0" destOrd="0" parTransId="{B0E691ED-541F-40C5-9904-F0B5FD82A5BD}" sibTransId="{7D46542C-5662-4BF8-8A33-8488DE84F0CC}"/>
    <dgm:cxn modelId="{AD2D8176-41B1-418B-BA33-B1C7311A337A}" type="presParOf" srcId="{D210AFCD-091B-41CE-97FF-FD24EB386335}" destId="{721D3A90-2B8B-4DBB-B796-FC8188256D42}" srcOrd="0" destOrd="0" presId="urn:microsoft.com/office/officeart/2008/layout/HexagonCluster"/>
    <dgm:cxn modelId="{4916E2E1-314D-4555-B31F-C846154C7135}" type="presParOf" srcId="{721D3A90-2B8B-4DBB-B796-FC8188256D42}" destId="{5174ABB0-E6F3-4ACD-9B44-E039BDD35318}" srcOrd="0" destOrd="0" presId="urn:microsoft.com/office/officeart/2008/layout/HexagonCluster"/>
    <dgm:cxn modelId="{83A824B4-A9E0-4677-A3E0-207BA508C0BF}" type="presParOf" srcId="{D210AFCD-091B-41CE-97FF-FD24EB386335}" destId="{949E6167-412D-4F7D-A00A-3FA05902F18B}" srcOrd="1" destOrd="0" presId="urn:microsoft.com/office/officeart/2008/layout/HexagonCluster"/>
    <dgm:cxn modelId="{04F4D9CA-1CAE-4BFE-8157-304E7A601A1D}" type="presParOf" srcId="{949E6167-412D-4F7D-A00A-3FA05902F18B}" destId="{EC2A2CEC-97F6-4676-8332-7F4A31059992}" srcOrd="0" destOrd="0" presId="urn:microsoft.com/office/officeart/2008/layout/HexagonCluster"/>
    <dgm:cxn modelId="{AE5FFAEC-05D7-4A27-AB84-B6051C487B18}" type="presParOf" srcId="{D210AFCD-091B-41CE-97FF-FD24EB386335}" destId="{7D07D99B-C962-4B01-9CD0-ACDDD3ED157F}" srcOrd="2" destOrd="0" presId="urn:microsoft.com/office/officeart/2008/layout/HexagonCluster"/>
    <dgm:cxn modelId="{89FAC0C7-279B-4F47-B248-BD40132C61CF}" type="presParOf" srcId="{7D07D99B-C962-4B01-9CD0-ACDDD3ED157F}" destId="{BB276D93-B379-4B6E-9207-F00A2E9272BA}" srcOrd="0" destOrd="0" presId="urn:microsoft.com/office/officeart/2008/layout/HexagonCluster"/>
    <dgm:cxn modelId="{B1FA2CC1-651F-4A94-A4FF-B05AC013D4B1}" type="presParOf" srcId="{D210AFCD-091B-41CE-97FF-FD24EB386335}" destId="{959D6D84-A3D5-4F32-9EF9-5E6E682E32D2}" srcOrd="3" destOrd="0" presId="urn:microsoft.com/office/officeart/2008/layout/HexagonCluster"/>
    <dgm:cxn modelId="{1B9A2BC3-7409-403C-859B-5666EF65D62F}" type="presParOf" srcId="{959D6D84-A3D5-4F32-9EF9-5E6E682E32D2}" destId="{7E8837AE-AF61-46BA-BFC0-5313B7EC9567}" srcOrd="0" destOrd="0" presId="urn:microsoft.com/office/officeart/2008/layout/HexagonCluster"/>
    <dgm:cxn modelId="{C1B5A9BF-5A4D-422D-A168-37BFEC2E8F42}" type="presParOf" srcId="{D210AFCD-091B-41CE-97FF-FD24EB386335}" destId="{7E58B7E1-32EE-40AF-9167-3358A8B3BE7F}" srcOrd="4" destOrd="0" presId="urn:microsoft.com/office/officeart/2008/layout/HexagonCluster"/>
    <dgm:cxn modelId="{B90FA384-9D15-4CE4-B7E3-8CFDD8D7CDB4}" type="presParOf" srcId="{7E58B7E1-32EE-40AF-9167-3358A8B3BE7F}" destId="{E7F829FF-62B1-48B7-880C-3F48DCE8035B}" srcOrd="0" destOrd="0" presId="urn:microsoft.com/office/officeart/2008/layout/HexagonCluster"/>
    <dgm:cxn modelId="{D677BF13-7C75-4763-AB4F-0028EE20ECFA}" type="presParOf" srcId="{D210AFCD-091B-41CE-97FF-FD24EB386335}" destId="{5B18FFC5-ECF4-4E2C-A794-65C522C719BF}" srcOrd="5" destOrd="0" presId="urn:microsoft.com/office/officeart/2008/layout/HexagonCluster"/>
    <dgm:cxn modelId="{E2A7C255-9E26-4F32-8C9F-77F6E6CB2A48}" type="presParOf" srcId="{5B18FFC5-ECF4-4E2C-A794-65C522C719BF}" destId="{2A199239-1487-4754-8A1B-BBF63D44BDBE}" srcOrd="0" destOrd="0" presId="urn:microsoft.com/office/officeart/2008/layout/HexagonCluster"/>
    <dgm:cxn modelId="{A467AA7F-8617-43EB-9957-227859E539E2}" type="presParOf" srcId="{D210AFCD-091B-41CE-97FF-FD24EB386335}" destId="{EF222F54-71D7-4441-B020-FE1B3438344C}" srcOrd="6" destOrd="0" presId="urn:microsoft.com/office/officeart/2008/layout/HexagonCluster"/>
    <dgm:cxn modelId="{6EB49358-E7E4-4947-8C43-6CBF521ED11C}" type="presParOf" srcId="{EF222F54-71D7-4441-B020-FE1B3438344C}" destId="{D5DD62E3-37AD-4BC0-BABB-2DA6F27AB464}" srcOrd="0" destOrd="0" presId="urn:microsoft.com/office/officeart/2008/layout/HexagonCluster"/>
    <dgm:cxn modelId="{A4465896-A84A-4A30-872E-54A9C37EC703}" type="presParOf" srcId="{D210AFCD-091B-41CE-97FF-FD24EB386335}" destId="{AA6E78EC-95D0-4D07-B488-884B92F6D545}" srcOrd="7" destOrd="0" presId="urn:microsoft.com/office/officeart/2008/layout/HexagonCluster"/>
    <dgm:cxn modelId="{F50A2AEE-291F-4C53-A5AE-1EBC3AC0442D}" type="presParOf" srcId="{AA6E78EC-95D0-4D07-B488-884B92F6D545}" destId="{F18885CA-21B7-4EE6-B2FE-218C75085843}" srcOrd="0" destOrd="0" presId="urn:microsoft.com/office/officeart/2008/layout/HexagonCluster"/>
    <dgm:cxn modelId="{25E3231F-C9EC-414B-9257-D3B3396FE938}" type="presParOf" srcId="{D210AFCD-091B-41CE-97FF-FD24EB386335}" destId="{2AA8345A-B761-4747-9BF5-281DB3E63246}" srcOrd="8" destOrd="0" presId="urn:microsoft.com/office/officeart/2008/layout/HexagonCluster"/>
    <dgm:cxn modelId="{32234AC4-7D14-4E58-B729-CACAB9A9C165}" type="presParOf" srcId="{2AA8345A-B761-4747-9BF5-281DB3E63246}" destId="{9603531D-4D1B-490D-913F-B855A6C35B06}" srcOrd="0" destOrd="0" presId="urn:microsoft.com/office/officeart/2008/layout/HexagonCluster"/>
    <dgm:cxn modelId="{FCEC4237-E504-4216-8FCF-DC24F80D874D}" type="presParOf" srcId="{D210AFCD-091B-41CE-97FF-FD24EB386335}" destId="{B4049201-A98E-4B81-AACC-326D3E3DB829}" srcOrd="9" destOrd="0" presId="urn:microsoft.com/office/officeart/2008/layout/HexagonCluster"/>
    <dgm:cxn modelId="{51EF42C3-F8D8-4BF2-ABC2-40145E1E9CA0}" type="presParOf" srcId="{B4049201-A98E-4B81-AACC-326D3E3DB829}" destId="{3E01EC22-C9FB-4601-BF17-6DC1BE7F26A9}" srcOrd="0" destOrd="0" presId="urn:microsoft.com/office/officeart/2008/layout/HexagonCluster"/>
    <dgm:cxn modelId="{540632FE-8FD8-44CC-8443-E6032402ABB8}" type="presParOf" srcId="{D210AFCD-091B-41CE-97FF-FD24EB386335}" destId="{9AD6DA6D-892D-413E-9871-696AE52AA91C}" srcOrd="10" destOrd="0" presId="urn:microsoft.com/office/officeart/2008/layout/HexagonCluster"/>
    <dgm:cxn modelId="{66EE98EF-6757-4C5C-ABB6-EA2467945984}" type="presParOf" srcId="{9AD6DA6D-892D-413E-9871-696AE52AA91C}" destId="{FC9E08B0-F31F-498A-A1C4-45430265BDB5}" srcOrd="0" destOrd="0" presId="urn:microsoft.com/office/officeart/2008/layout/HexagonCluster"/>
    <dgm:cxn modelId="{D701C0CB-102B-4FE4-812A-AE53D6987D17}" type="presParOf" srcId="{D210AFCD-091B-41CE-97FF-FD24EB386335}" destId="{4A990303-1B44-4E2A-8B16-DD29C6E49741}" srcOrd="11" destOrd="0" presId="urn:microsoft.com/office/officeart/2008/layout/HexagonCluster"/>
    <dgm:cxn modelId="{15833963-F05E-45DA-BF96-9FF651DA77E3}" type="presParOf" srcId="{4A990303-1B44-4E2A-8B16-DD29C6E49741}" destId="{C50FC169-310E-4252-9525-6DC1E3E9654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74ABB0-E6F3-4ACD-9B44-E039BDD35318}">
      <dsp:nvSpPr>
        <dsp:cNvPr id="0" name=""/>
        <dsp:cNvSpPr/>
      </dsp:nvSpPr>
      <dsp:spPr>
        <a:xfrm>
          <a:off x="1989076" y="3581787"/>
          <a:ext cx="2326938" cy="200622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Опыт коллег</a:t>
          </a:r>
          <a:endParaRPr lang="ru-RU" sz="2800" b="1" kern="1200" dirty="0"/>
        </a:p>
      </dsp:txBody>
      <dsp:txXfrm>
        <a:off x="2350173" y="3893116"/>
        <a:ext cx="1604744" cy="1383568"/>
      </dsp:txXfrm>
    </dsp:sp>
    <dsp:sp modelId="{EC2A2CEC-97F6-4676-8332-7F4A31059992}">
      <dsp:nvSpPr>
        <dsp:cNvPr id="0" name=""/>
        <dsp:cNvSpPr/>
      </dsp:nvSpPr>
      <dsp:spPr>
        <a:xfrm>
          <a:off x="2049527" y="4467495"/>
          <a:ext cx="272442" cy="2348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276D93-B379-4B6E-9207-F00A2E9272BA}">
      <dsp:nvSpPr>
        <dsp:cNvPr id="0" name=""/>
        <dsp:cNvSpPr/>
      </dsp:nvSpPr>
      <dsp:spPr>
        <a:xfrm>
          <a:off x="0" y="2504202"/>
          <a:ext cx="2326938" cy="200622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837AE-AF61-46BA-BFC0-5313B7EC9567}">
      <dsp:nvSpPr>
        <dsp:cNvPr id="0" name=""/>
        <dsp:cNvSpPr/>
      </dsp:nvSpPr>
      <dsp:spPr>
        <a:xfrm>
          <a:off x="1584139" y="4245405"/>
          <a:ext cx="272442" cy="2348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F829FF-62B1-48B7-880C-3F48DCE8035B}">
      <dsp:nvSpPr>
        <dsp:cNvPr id="0" name=""/>
        <dsp:cNvSpPr/>
      </dsp:nvSpPr>
      <dsp:spPr>
        <a:xfrm>
          <a:off x="3861278" y="2480350"/>
          <a:ext cx="2547439" cy="200622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Семинары, тренинги</a:t>
          </a:r>
          <a:endParaRPr lang="ru-RU" sz="2800" b="1" kern="1200" dirty="0"/>
        </a:p>
      </dsp:txBody>
      <dsp:txXfrm>
        <a:off x="4240750" y="2779202"/>
        <a:ext cx="1788495" cy="1408522"/>
      </dsp:txXfrm>
    </dsp:sp>
    <dsp:sp modelId="{2A199239-1487-4754-8A1B-BBF63D44BDBE}">
      <dsp:nvSpPr>
        <dsp:cNvPr id="0" name=""/>
        <dsp:cNvSpPr/>
      </dsp:nvSpPr>
      <dsp:spPr>
        <a:xfrm>
          <a:off x="5562293" y="4219433"/>
          <a:ext cx="272442" cy="2348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D62E3-37AD-4BC0-BABB-2DA6F27AB464}">
      <dsp:nvSpPr>
        <dsp:cNvPr id="0" name=""/>
        <dsp:cNvSpPr/>
      </dsp:nvSpPr>
      <dsp:spPr>
        <a:xfrm>
          <a:off x="5953981" y="3581787"/>
          <a:ext cx="2326938" cy="200622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885CA-21B7-4EE6-B2FE-218C75085843}">
      <dsp:nvSpPr>
        <dsp:cNvPr id="0" name=""/>
        <dsp:cNvSpPr/>
      </dsp:nvSpPr>
      <dsp:spPr>
        <a:xfrm>
          <a:off x="6014432" y="4467495"/>
          <a:ext cx="272442" cy="2348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03531D-4D1B-490D-913F-B855A6C35B06}">
      <dsp:nvSpPr>
        <dsp:cNvPr id="0" name=""/>
        <dsp:cNvSpPr/>
      </dsp:nvSpPr>
      <dsp:spPr>
        <a:xfrm>
          <a:off x="1989076" y="1383683"/>
          <a:ext cx="2326938" cy="200622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/>
            <a:t>Вебинары</a:t>
          </a:r>
          <a:endParaRPr lang="ru-RU" sz="2800" b="1" kern="1200" dirty="0"/>
        </a:p>
      </dsp:txBody>
      <dsp:txXfrm>
        <a:off x="2350173" y="1695012"/>
        <a:ext cx="1604744" cy="1383568"/>
      </dsp:txXfrm>
    </dsp:sp>
    <dsp:sp modelId="{3E01EC22-C9FB-4601-BF17-6DC1BE7F26A9}">
      <dsp:nvSpPr>
        <dsp:cNvPr id="0" name=""/>
        <dsp:cNvSpPr/>
      </dsp:nvSpPr>
      <dsp:spPr>
        <a:xfrm>
          <a:off x="3566592" y="1427147"/>
          <a:ext cx="272442" cy="2348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E08B0-F31F-498A-A1C4-45430265BDB5}">
      <dsp:nvSpPr>
        <dsp:cNvPr id="0" name=""/>
        <dsp:cNvSpPr/>
      </dsp:nvSpPr>
      <dsp:spPr>
        <a:xfrm>
          <a:off x="4005304" y="244633"/>
          <a:ext cx="2259387" cy="209205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0FC169-310E-4252-9525-6DC1E3E96540}">
      <dsp:nvSpPr>
        <dsp:cNvPr id="0" name=""/>
        <dsp:cNvSpPr/>
      </dsp:nvSpPr>
      <dsp:spPr>
        <a:xfrm>
          <a:off x="4040260" y="1168484"/>
          <a:ext cx="272442" cy="2348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FB51-2F4A-43AB-9625-053B90F621DE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936DC-353A-4558-BE15-D93B82D48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272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4brain.ru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Здравствуйте, уважаемые коллеги! Меня зовут Яковлева Вероника Владимировна, я методист Центра информационных технологий. В своём выступлении я расскажу о возможностях профессионального развития молодых педагогов в современных условиях.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936DC-353A-4558-BE15-D93B82D4885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611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Следующая Платформа  -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Лекториум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На экране вы  видите примеры курсов из раздела повышение квалификации.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936DC-353A-4558-BE15-D93B82D4885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464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разделе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Лекториума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«Школьникам и абитуриентам» тоже много интересных курсов. Вы можете рекомендовать их своим ученикам.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936DC-353A-4558-BE15-D93B82D4885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241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качестве примера – курс Бионика. </a:t>
            </a:r>
            <a:r>
              <a:rPr lang="ru-RU" dirty="0" err="1" smtClean="0"/>
              <a:t>Нанокиборги</a:t>
            </a:r>
            <a:r>
              <a:rPr lang="ru-RU" dirty="0" smtClean="0"/>
              <a:t>. Интереснейший курс о  к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ибернетических механизмах, искусственных органах, умной коже и других новых материалах.</a:t>
            </a:r>
            <a:r>
              <a:rPr lang="ru-RU" dirty="0" smtClean="0"/>
              <a:t> Материалы курса специально адаптированы для учеников младших и средних классов.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936DC-353A-4558-BE15-D93B82D4885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847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Ещё одна платформа – Открытое образование. В основном она нацелена на студентов вузов.  И предоставляет возможность освоить содержание программ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бакалавриата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в будущем — магистратуры, каждому желающему. Есть возможность зачесть пройденный здесь курс в своём учебном заведении. Вузы, работающие на платформе, делают это реальной практикой,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расширяя границы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образования для каждого студента.</a:t>
            </a:r>
          </a:p>
          <a:p>
            <a:r>
              <a:rPr lang="ru-RU" dirty="0" smtClean="0"/>
              <a:t>Курсы этой платформы подготовлены лучшими преподавателями ведущих вузов нашей страны</a:t>
            </a:r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936DC-353A-4558-BE15-D93B82D4885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241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Платформа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Фоксфорд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предлагает учителям различные курсы повышения квалификации а также курсы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проф.подготовки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Занятия ведут члены жюри Всероссийской олимпиады школьников, авторы школьных учебников, преподаватели ведущих вузов. Слушатели могут заниматься как в режиме онлайн, так и с помощью просмотра видеозаписи занятий. 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Посещение всех занятий курсов слушателями — бесплатно, как и получение электронного сертификата. Для прохождения промежуточных и итоговых аттестаций и получения по итогу прохождения курса заказным письмом удостоверения установленного образца необходимо оплатить определённую сумму. Для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школьников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Фоксфорд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предлагает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Он-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лайн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курсы по предметам, по подготовке к ЕГЭ и ОГЭ, по подготовке к поступлению в МФТИ и ВШЭ.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 также организуются различные олимпиады и другие разовые мероприятия.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936DC-353A-4558-BE15-D93B82D4885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463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Платформа Арзамас содержит курсы по гуманитарным дисциплинам.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своеобразный гуманитарный университет со своим журналом и новыми еженедельными курсами. 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Раздел «Курсов» пополняется каждый четверг. Один курс посвящён одной теме. Например, миру Анны Ахматовой или социологии как науке. Каждый курс состоит из коротких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видеолекций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прочитанных учёными, и материалов, подготовленных редакцией: справочных заметок и длинных статей, фотогалерей и фрагментов кинохроники, цитат из забытых книг и интервью со специалистами.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 разделе «Журнал» ежедневно появляются материалы, которые не связаны с темами курсов, но всё равно очень интересные. Интервью с учёными, редкие архивные документы, обзоры книг, исторические аудиозаписи. Есть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подкасты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где можно услышать голоса Зощенко или Гумилёва.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936DC-353A-4558-BE15-D93B82D4885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463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Stepik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бесплатная платформа для создания и размещения массовых открытых онлайн-курсов. Платформа позволяет создавать интерактивные обучающие уроки, используя видео, тексты и разнообразные задачи с автоматической проверкой и моментальной обратной связью.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Рекомендую обратить внимание на эту платформу учителям информатики, поскольку здесь очень много курсов по программированию для разного уровня. Многие курсы можно рекомендовать ученикам.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936DC-353A-4558-BE15-D93B82D4885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464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Обучающие видеокурсы Анатолия </a:t>
            </a:r>
            <a:r>
              <a:rPr lang="ru-RU" dirty="0" err="1" smtClean="0"/>
              <a:t>Гина</a:t>
            </a:r>
            <a:r>
              <a:rPr lang="ru-RU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Основная тема этих курсов – развитие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навыков творческого мышления. Как всякий инструмент, эти навыки можно совершенствовать. На курсах Анатолия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Вас ждёт прикладное творчество, знания из Теории решения изобретательских задач, тренинг Ваших способностей.</a:t>
            </a:r>
            <a:endParaRPr lang="ru-RU" dirty="0" smtClean="0"/>
          </a:p>
          <a:p>
            <a:r>
              <a:rPr lang="ru-RU" dirty="0" smtClean="0"/>
              <a:t>На экране вы видите полный перечень дистанционных курсов Анатолия </a:t>
            </a:r>
            <a:r>
              <a:rPr lang="ru-RU" dirty="0" err="1" smtClean="0"/>
              <a:t>Гина</a:t>
            </a:r>
            <a:r>
              <a:rPr lang="ru-RU" dirty="0" smtClean="0"/>
              <a:t>. Первые 4 курса – бесплатные.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7D00E-FD10-43CB-949E-ED319159A46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75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Сайт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4brain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предлагает всем желающим обучиться таким навыкам, которым редко учат в школе и университете. Часто эти навыки называют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т.е. гибкие навыки,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необходимые для успешной работы в любой сфере, команде, в коллективе.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были и будут нужны человеку всегда, независимо от временного и культурного контекста. Неполный перечень предлагаемых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курсов вы видите на экране.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936DC-353A-4558-BE15-D93B82D4885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175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Кроме массовых открытых онлайн курсов существуют и другие формы повышения квалификации, реализованные с помощью ИКТ.</a:t>
            </a:r>
          </a:p>
          <a:p>
            <a:r>
              <a:rPr lang="ru-RU" dirty="0" smtClean="0"/>
              <a:t>В последнее время стали</a:t>
            </a:r>
            <a:r>
              <a:rPr lang="ru-RU" baseline="0" dirty="0" smtClean="0"/>
              <a:t> очень распространены </a:t>
            </a:r>
            <a:r>
              <a:rPr lang="ru-RU" baseline="0" dirty="0" err="1" smtClean="0"/>
              <a:t>вебинары</a:t>
            </a:r>
            <a:r>
              <a:rPr lang="ru-RU" baseline="0" dirty="0" smtClean="0"/>
              <a:t> для педагогов. Проводятся дистанционные семинары и тренинги. Средством профессионального развития может стать и изучение успешного опыта других педагогов, опубликованного в сети.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936DC-353A-4558-BE15-D93B82D4885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326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педагогический работник любого образовательного учреждения периодически должен обновлять и пополнять багаж своих знаний в области педагогики, психологии, методики,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знакомиться с новыми средствами обучения, формами и приёмами работы, информационными ресурсами. </a:t>
            </a: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Этого требуют современные нормативные документы, постоянно появляющиеся в условиях реформирования образования.</a:t>
            </a: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другой стороны, каждый учитель должен постоянно держать руку на пульсе, знать о достижениях и тенденциях развития как своей предметной области, так и современной науки и общества, уметь пользоваться новым оборудованием, быть интересным для своих учеников.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 Центр активно использует разные 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формы повышения квалификации и методической поддержки – различные конференции, семинары, мастер-классы. 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 мероприятия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адресованы педагогам различных предметных областей и включают вопросы применения современных педагогических технологий, методику использования средств ИКТ. На семинарах мы стараемся рассматривать самые актуальные проблемы педагогов, трендовые технологии и модели обучения.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E43EC-24EE-4900-A31A-6749E095E88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759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городе активно работают сетевые методические объединения педагогов. Подробный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план работы методической службы нашего Центра и сетевых методических объединений на каждый месяц мы рассылаем во все ОУ и публикуем на наших сайтах. Практически у каждого СМО сейчас есть свой блог или сайт. Адреса этих сообществ также указаны в ежемесячном плане.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E43EC-24EE-4900-A31A-6749E095E88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759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Некоторые сетевые методические объединения организовали в этом учебном году «Школы молодых педагогов». В рамках этих мероприятий опытные учителя делятся своим опытом подготовки и проведения уроков, организации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работы детей, проводят практические мастер-классы.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Такие школы работают при сетевых методических объединениях учителей русского языка, математики, информатики, начальных классов, иностранного языка, технологии, инклюзивного образования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Например, 26 февраля в 15.00 гимназия № 39 (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ул. Громовой, 38, кабинет 217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приглашает молодых специалистов,  учителей иностранного языка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мастер-класс «Методические приемы по обучению школьников написанию сочинения».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E43EC-24EE-4900-A31A-6749E095E88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7593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Ежегодный дистанционный конкурс для педагогов «IT-</a:t>
            </a:r>
            <a:r>
              <a:rPr lang="ru-RU" altLang="ru-RU" dirty="0" err="1" smtClean="0"/>
              <a:t>activity</a:t>
            </a:r>
            <a:r>
              <a:rPr lang="ru-RU" altLang="ru-RU" dirty="0" smtClean="0"/>
              <a:t>» стал одним из популярных педагогических мероприятий</a:t>
            </a:r>
            <a:r>
              <a:rPr lang="en-US" altLang="ru-RU" dirty="0" smtClean="0"/>
              <a:t>. </a:t>
            </a:r>
            <a:r>
              <a:rPr lang="ru-RU" altLang="ru-RU" dirty="0" smtClean="0"/>
              <a:t>Конкурс существует уже много лет.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Конкурс направлен на профессиональное развитие педагогов, открытых для диалога, готовых к самообразованию. </a:t>
            </a:r>
            <a:r>
              <a:rPr lang="ru-RU" dirty="0" smtClean="0"/>
              <a:t>Мы давно ушли</a:t>
            </a:r>
            <a:r>
              <a:rPr lang="ru-RU" baseline="0" dirty="0" smtClean="0"/>
              <a:t> от определения </a:t>
            </a:r>
            <a:r>
              <a:rPr lang="ru-RU" dirty="0" smtClean="0"/>
              <a:t>призовых мест по итогам конкурса и стараемся поощрить максимальное количество педагогов.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Результатами конкурса являются опубликованные в сети различные методические и дидактические материалы. В этом учебном году мы выбрали очень актуальную тему конкурса – Функциональная грамотность.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материалы конкурса и работы участников опубликованы на портале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ТолВики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доступны для просмотра и изучения любому педагогу.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305140-CD0D-49FA-BF2E-EA29C2AA85FF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Муниципальный образовательный портал </a:t>
            </a:r>
            <a:r>
              <a:rPr lang="ru-RU" dirty="0" err="1" smtClean="0"/>
              <a:t>ТолВики</a:t>
            </a:r>
            <a:r>
              <a:rPr lang="ru-RU" dirty="0" smtClean="0"/>
              <a:t> работает уже более 10 лет. Здесь очень много полезных материалов для педагогов.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936DC-353A-4558-BE15-D93B82D4885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6224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Наиболее популярными разделами портала </a:t>
            </a:r>
            <a:r>
              <a:rPr lang="ru-RU" baseline="0" dirty="0" err="1" smtClean="0"/>
              <a:t>ТолВики</a:t>
            </a:r>
            <a:r>
              <a:rPr lang="ru-RU" baseline="0" dirty="0" smtClean="0"/>
              <a:t> являются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Ресурсы Интернет педагогам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Безопасность в Интернет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Видеоколлекции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Использование интерактивного оборудования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Приемы использования интерактивной доски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7D00E-FD10-43CB-949E-ED319159A46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2502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Каталог культурологических ссылок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Ресурсы Интернет о городе Тольятти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Архив материалов конкурса «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IT-activity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Материалы дистанционных методических семинаров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Сервисы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Web 2.0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(раздел «Справка»)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7D00E-FD10-43CB-949E-ED319159A46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250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Например </a:t>
            </a:r>
            <a:r>
              <a:rPr lang="ru-RU" dirty="0" smtClean="0"/>
              <a:t>Каталог культурологических ссылок состоит из таких разделов как 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ВИРТУАЛЬНЫЕ МУЗЕИ, МУЗЫКАЛЬНЫЕ КОЛЛЕКЦИИ, ТЕАТРАЛЬНЫЕ ПОСТАНОВКИ, КИНО, ЭЛЕКТРОННЫЕ БИБЛИОТЕКИ, НАУКА, КОСМОС, ПРОСВЕТИТЕЛЬСКИЕ ПРОЕКТЫ и т.д.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936DC-353A-4558-BE15-D93B82D4885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260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dirty="0" smtClean="0"/>
              <a:t>Мы будем рады видеть вас на страницах</a:t>
            </a:r>
            <a:r>
              <a:rPr lang="ru-RU" baseline="0" dirty="0" smtClean="0"/>
              <a:t> наших сайтов, среди участников конкурсов, проектов и олимпиад, а так же если у вас есть интересные идеи</a:t>
            </a:r>
            <a:r>
              <a:rPr lang="ru-RU" baseline="0" smtClean="0"/>
              <a:t>… Приходите!</a:t>
            </a:r>
            <a:endParaRPr lang="ru-RU" baseline="0" dirty="0" smtClean="0"/>
          </a:p>
          <a:p>
            <a:pPr lvl="0" rtl="0">
              <a:spcBef>
                <a:spcPts val="0"/>
              </a:spcBef>
              <a:buNone/>
            </a:pPr>
            <a:r>
              <a:rPr lang="ru-RU" baseline="0" dirty="0" smtClean="0"/>
              <a:t>Спасибо за внимание!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2732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 нашем Центре или другом учреждении вы можете пройти различные курсы повышения квалификации. Подробную информацию о наших бюджетных курсах и платных образовательных услугах вы можете увидеть на нашем сайте Центра информационных технологий. В рамках повышения квалификации с использованием именного образовательного чека у нас есть 3 программы: «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Дистанционные технологии в деятельности педагога» - это программа для любых</a:t>
            </a:r>
            <a:r>
              <a:rPr lang="ru-RU" sz="1200" baseline="0" dirty="0" smtClean="0">
                <a:latin typeface="Arial" pitchFamily="34" charset="0"/>
                <a:cs typeface="Arial" pitchFamily="34" charset="0"/>
              </a:rPr>
              <a:t> педагогов и </a:t>
            </a:r>
            <a:r>
              <a:rPr lang="ru-RU" baseline="0" dirty="0" smtClean="0"/>
              <a:t>программы для учителей математики и учителей русского языка и литературы.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4C31F-4BC7-48FC-A519-FD98A76F281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636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 smtClean="0"/>
              <a:t>Не секрет, что</a:t>
            </a:r>
            <a:r>
              <a:rPr lang="ru-RU" b="0" baseline="0" dirty="0" smtClean="0"/>
              <a:t> сегодня для многих учителей повышение квалификации даже 1 раз в три года превращается в целую проблему. Чаще всего связано это с</a:t>
            </a:r>
            <a:r>
              <a:rPr lang="ru-RU" b="0" dirty="0" smtClean="0"/>
              <a:t> большой</a:t>
            </a:r>
            <a:r>
              <a:rPr lang="ru-RU" b="0" baseline="0" dirty="0" smtClean="0"/>
              <a:t> нагрузкой, а следовательно, нехваткой свободного времени и усталостью.  Кроме того, возможна и ситуация, когда нужных педагогу курсов в его городе не проводится, а поездка в другой город также очень проблематична. 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936DC-353A-4558-BE15-D93B82D4885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463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Выходом из таких ситуаций в настоящее время стали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массовые открытые онлайн курсы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МООК).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Стремительное развитие информационных технологий, появление огромного количества компьютеров и мобильных устройств с доступом в интернет привело к тому, что любой человек может повысить уровень своей квалификации без существенных финансовых затрат или совсем бесплатно,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удобное для него время, в комфортном для него темпе,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может быть даже и совсем не выходя из дома. Кроме того, у нас появилась уникальная возможность учиться у лучших преподавателей ведущих вузов.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По своей форме МООК – это электронные курсы,</a:t>
            </a:r>
            <a:r>
              <a:rPr lang="ru-RU" sz="12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включающие в себя короткие </a:t>
            </a:r>
            <a:r>
              <a:rPr lang="ru-RU" sz="1200" b="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видеолекции</a:t>
            </a:r>
            <a:r>
              <a:rPr lang="ru-RU" sz="12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текстовые конспекты лекций, домашние задания, тесты и итоговые экзамены.</a:t>
            </a:r>
            <a:endParaRPr lang="ru-RU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Массовые открытые онлайн курсы являются сегодня одним из самых перспективных и быстро развивающихся трендов мирового образования. </a:t>
            </a:r>
          </a:p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936DC-353A-4558-BE15-D93B82D4885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463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мире существует много платформ </a:t>
            </a:r>
            <a:r>
              <a:rPr lang="ru-RU" dirty="0" smtClean="0"/>
              <a:t>массовых открытых он-</a:t>
            </a:r>
            <a:r>
              <a:rPr lang="ru-RU" dirty="0" err="1" smtClean="0"/>
              <a:t>лайн</a:t>
            </a:r>
            <a:r>
              <a:rPr lang="ru-RU" dirty="0" smtClean="0"/>
              <a:t> курсов.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Наиболее популярной, посещаемой и авторитетной в сфере открытого образования </a:t>
            </a:r>
            <a:r>
              <a:rPr lang="ru-RU" b="0" dirty="0" smtClean="0"/>
              <a:t>является </a:t>
            </a:r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Coursera</a:t>
            </a: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  Эта платформа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сотрудничает со многими лидирующими вузами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2017 году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Coursera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зарегистрировано 24 млн пользователей и более 2000 курсов от 149 образовательных учреждений на разных языках.</a:t>
            </a:r>
            <a:endParaRPr lang="ru-RU" dirty="0" smtClean="0"/>
          </a:p>
          <a:p>
            <a:r>
              <a:rPr lang="ru-RU" dirty="0" smtClean="0"/>
              <a:t>В последнее время активно развиваются и отечественные платформы, на</a:t>
            </a:r>
            <a:r>
              <a:rPr lang="ru-RU" baseline="0" dirty="0" smtClean="0"/>
              <a:t> которых вы сможете при желании повысить свою квалификацию: </a:t>
            </a:r>
            <a:r>
              <a:rPr lang="ru-RU" baseline="0" dirty="0" err="1" smtClean="0"/>
              <a:t>Универсариум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Лекториум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Фоксфорд</a:t>
            </a:r>
            <a:r>
              <a:rPr lang="ru-RU" baseline="0" dirty="0" smtClean="0"/>
              <a:t>, Арзамас, Открытое образование.</a:t>
            </a:r>
          </a:p>
          <a:p>
            <a:r>
              <a:rPr lang="ru-RU" dirty="0" smtClean="0"/>
              <a:t>Наши</a:t>
            </a:r>
            <a:r>
              <a:rPr lang="ru-RU" baseline="0" dirty="0" smtClean="0"/>
              <a:t> отечественные платформы содержат также и дистанционные курсы для школьников, которые вы можете рекомендовать своим ученикам.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936DC-353A-4558-BE15-D93B82D4885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464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экране вы видите перечень курсов </a:t>
            </a:r>
            <a:r>
              <a:rPr lang="ru-RU" dirty="0" err="1" smtClean="0"/>
              <a:t>Универсариума</a:t>
            </a:r>
            <a:r>
              <a:rPr lang="ru-RU" dirty="0" smtClean="0"/>
              <a:t>, которые могут быть полезны вам и вашим коллегам. Обращаю внимание на двухуровневый Экспресс-курс по русскому языку.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предусматривает знакомство слушателей с основами русской фонетики, грамматики и лексики. Все элементы демонстрируются через иллюстративный материал. Этот курс вы можете рекомендовать своим ученикам, которые плохо говорят по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русски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936DC-353A-4558-BE15-D93B82D4885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464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экране далеко не полный перечень курсов, связанных со школьной программой. Платформа постоянно развивается и появляются новые интересные курсы.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936DC-353A-4558-BE15-D93B82D4885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464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Пример курса </a:t>
            </a:r>
            <a:r>
              <a:rPr lang="ru-RU" dirty="0" err="1" smtClean="0"/>
              <a:t>Универсариума</a:t>
            </a:r>
            <a:r>
              <a:rPr lang="ru-RU" baseline="0" dirty="0" smtClean="0"/>
              <a:t>.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курс состоит из нескольких модулей. Каждый модуль в свою очередь включает одну или несколько небольших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видеолекций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дополнительные методические материалы, самостоятельную работу и тестирование. В качестве п</a:t>
            </a:r>
            <a:r>
              <a:rPr lang="ru-RU" baseline="0" dirty="0" smtClean="0"/>
              <a:t>римера я взяла курс «Физика на кончиках пальцев».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Курс позволяет просто и наглядно изучить различные физические явления, автором является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преподаватель МГУ Вадим Евгеньевич </a:t>
            </a:r>
            <a:r>
              <a:rPr lang="ru-RU" sz="12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Родимин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 В этом курсе</a:t>
            </a:r>
            <a:r>
              <a:rPr lang="ru-RU" baseline="0" dirty="0" smtClean="0"/>
              <a:t> 6 модулей. Это 48 коротких </a:t>
            </a:r>
            <a:r>
              <a:rPr lang="ru-RU" baseline="0" dirty="0" err="1" smtClean="0"/>
              <a:t>видеолекций</a:t>
            </a:r>
            <a:r>
              <a:rPr lang="ru-RU" baseline="0" dirty="0" smtClean="0"/>
              <a:t> и задания.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7D00E-FD10-43CB-949E-ED319159A46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55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0D71-0C9B-4316-BD41-A4F160B39BA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52F72-6E80-49A6-8A37-C9A1F55A3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98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0D71-0C9B-4316-BD41-A4F160B39BA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52F72-6E80-49A6-8A37-C9A1F55A3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921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0D71-0C9B-4316-BD41-A4F160B39BA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52F72-6E80-49A6-8A37-C9A1F55A3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62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0D71-0C9B-4316-BD41-A4F160B39BA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52F72-6E80-49A6-8A37-C9A1F55A3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0D71-0C9B-4316-BD41-A4F160B39BA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52F72-6E80-49A6-8A37-C9A1F55A3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512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0D71-0C9B-4316-BD41-A4F160B39BA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52F72-6E80-49A6-8A37-C9A1F55A3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44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0D71-0C9B-4316-BD41-A4F160B39BA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52F72-6E80-49A6-8A37-C9A1F55A3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49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0D71-0C9B-4316-BD41-A4F160B39BA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52F72-6E80-49A6-8A37-C9A1F55A3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965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0D71-0C9B-4316-BD41-A4F160B39BA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52F72-6E80-49A6-8A37-C9A1F55A3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66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0D71-0C9B-4316-BD41-A4F160B39BA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52F72-6E80-49A6-8A37-C9A1F55A3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94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0D71-0C9B-4316-BD41-A4F160B39BA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52F72-6E80-49A6-8A37-C9A1F55A3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39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10D71-0C9B-4316-BD41-A4F160B39BA4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52F72-6E80-49A6-8A37-C9A1F55A3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55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ktorium.tv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ktorium.tv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ektorium.tv/mooc2/2630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edu.r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hyperlink" Target="http://teacher.foxford.ru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arzamas.academy/course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tepik.org/catalo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me.me/Course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4brain.ru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etod.tgl.net.r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iki.tgl.net.ru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OkvHQ0" TargetMode="External"/><Relationship Id="rId3" Type="http://schemas.openxmlformats.org/officeDocument/2006/relationships/hyperlink" Target="http://wiki.tgl.net.ru/" TargetMode="External"/><Relationship Id="rId7" Type="http://schemas.openxmlformats.org/officeDocument/2006/relationships/hyperlink" Target="https://goo.gl/qnkLdc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oo.gl/ZmLjiW" TargetMode="External"/><Relationship Id="rId5" Type="http://schemas.openxmlformats.org/officeDocument/2006/relationships/hyperlink" Target="https://goo.gl/gSkjLw" TargetMode="External"/><Relationship Id="rId4" Type="http://schemas.openxmlformats.org/officeDocument/2006/relationships/hyperlink" Target="https://goo.gl/lEPpqc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7wAKCD" TargetMode="External"/><Relationship Id="rId3" Type="http://schemas.openxmlformats.org/officeDocument/2006/relationships/hyperlink" Target="http://wiki.tgl.net.ru/" TargetMode="External"/><Relationship Id="rId7" Type="http://schemas.openxmlformats.org/officeDocument/2006/relationships/hyperlink" Target="https://goo.gl/LdPMH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oo.gl/RGo5yt" TargetMode="External"/><Relationship Id="rId5" Type="http://schemas.openxmlformats.org/officeDocument/2006/relationships/hyperlink" Target="https://goo.gl/HjAd7H" TargetMode="External"/><Relationship Id="rId4" Type="http://schemas.openxmlformats.org/officeDocument/2006/relationships/hyperlink" Target="https://goo.gl/JDjVCz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tgl.net.ru/index.php/%D0%9A%D0%B0%D1%82%D0%B0%D0%BB%D0%BE%D0%B3_%D0%BA%D1%83%D0%BB%D1%8C%D1%82%D1%83%D1%80%D0%BE%D0%BB%D0%BE%D0%B3%D0%B8%D1%87%D0%B5%D1%81%D0%BA%D0%B8%D1%85_%D1%81%D1%81%D1%8B%D0%BB%D0%BE%D0%BA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edu.ru/" TargetMode="External"/><Relationship Id="rId13" Type="http://schemas.openxmlformats.org/officeDocument/2006/relationships/image" Target="../media/image20.jpeg"/><Relationship Id="rId3" Type="http://schemas.openxmlformats.org/officeDocument/2006/relationships/hyperlink" Target="https://www.coursera.org/" TargetMode="External"/><Relationship Id="rId7" Type="http://schemas.openxmlformats.org/officeDocument/2006/relationships/hyperlink" Target="http://arzamas.academy/courses" TargetMode="Externa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eacher.foxford.ru/" TargetMode="External"/><Relationship Id="rId11" Type="http://schemas.openxmlformats.org/officeDocument/2006/relationships/image" Target="../media/image18.png"/><Relationship Id="rId5" Type="http://schemas.openxmlformats.org/officeDocument/2006/relationships/hyperlink" Target="https://www.lektorium.tv/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://universarium.org/" TargetMode="Externa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universarium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universarium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8966" y="476672"/>
            <a:ext cx="8208912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 профессионального развития молодых педагогов</a:t>
            </a:r>
            <a:endParaRPr lang="ru-RU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131840" y="2564904"/>
            <a:ext cx="2880320" cy="2664296"/>
            <a:chOff x="2987824" y="1772816"/>
            <a:chExt cx="3312368" cy="3312368"/>
          </a:xfrm>
        </p:grpSpPr>
        <p:pic>
          <p:nvPicPr>
            <p:cNvPr id="4" name="Picture 2" descr="Картинки по запросу дистанционное обучение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772816"/>
              <a:ext cx="3312368" cy="3312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378" y="2640748"/>
              <a:ext cx="1640074" cy="164007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Shape 90"/>
          <p:cNvSpPr txBox="1"/>
          <p:nvPr/>
        </p:nvSpPr>
        <p:spPr>
          <a:xfrm>
            <a:off x="2839180" y="5513672"/>
            <a:ext cx="5976572" cy="72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/>
            <a:r>
              <a:rPr lang="ru-RU" sz="2400" dirty="0" smtClean="0">
                <a:latin typeface="Arial" pitchFamily="34" charset="0"/>
                <a:ea typeface="Comic Sans MS"/>
                <a:cs typeface="Arial" pitchFamily="34" charset="0"/>
                <a:sym typeface="Comic Sans MS"/>
              </a:rPr>
              <a:t>Яковлева В.В.,</a:t>
            </a:r>
          </a:p>
          <a:p>
            <a:pPr lvl="0" algn="r"/>
            <a:r>
              <a:rPr lang="ru-RU" sz="2400" dirty="0">
                <a:latin typeface="Arial" pitchFamily="34" charset="0"/>
                <a:ea typeface="Comic Sans MS"/>
                <a:cs typeface="Arial" pitchFamily="34" charset="0"/>
                <a:sym typeface="Comic Sans MS"/>
              </a:rPr>
              <a:t>м</a:t>
            </a:r>
            <a:r>
              <a:rPr lang="ru-RU" sz="2400" dirty="0" smtClean="0">
                <a:latin typeface="Arial" pitchFamily="34" charset="0"/>
                <a:ea typeface="Comic Sans MS"/>
                <a:cs typeface="Arial" pitchFamily="34" charset="0"/>
                <a:sym typeface="Comic Sans MS"/>
              </a:rPr>
              <a:t>етодист МАОУ ДПО ЦИТ</a:t>
            </a:r>
            <a:endParaRPr lang="ru" sz="2400" dirty="0">
              <a:latin typeface="Arial" pitchFamily="34" charset="0"/>
              <a:ea typeface="Comic Sans MS"/>
              <a:cs typeface="Arial" pitchFamily="34" charset="0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3321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744" y="530983"/>
            <a:ext cx="6640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://www.lektorium.tv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Картинки по запросу Универсариу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0375" y="21203"/>
            <a:ext cx="8229600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 «</a:t>
            </a:r>
            <a:r>
              <a:rPr lang="ru-RU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Лекториум</a:t>
            </a: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10" descr="Картинки по запросу Интернетурок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9757" y="487823"/>
            <a:ext cx="22669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0193" y="1700808"/>
            <a:ext cx="86699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Азбука финансов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Научная коммуникация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Литература в диалоге прошлого и </a:t>
            </a:r>
            <a:r>
              <a:rPr lang="ru-RU" sz="2400" dirty="0" smtClean="0"/>
              <a:t>настоящего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Школьная химия — простая и интересная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Литература </a:t>
            </a:r>
            <a:r>
              <a:rPr lang="ru-RU" sz="2400" dirty="0"/>
              <a:t>для одаренных школьников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Русский язык как инструмент успешной коммуникации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Гениальность. Одаренность. Посредственность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Основы робототехники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Русский язык для одаренных школьников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Особенности подготовки к олимпиадам по химии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Мировая художественная культура (МХК) в задачах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Астрономия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Подготовка и проведение школьного этапа Всероссийской </a:t>
            </a:r>
            <a:r>
              <a:rPr lang="ru-RU" sz="2400" dirty="0" smtClean="0"/>
              <a:t>олимпиады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92648"/>
            <a:ext cx="4436636" cy="98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00904" y="1280070"/>
            <a:ext cx="1983264" cy="6949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61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744" y="548680"/>
            <a:ext cx="6640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://www.lektorium.tv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0375" y="21203"/>
            <a:ext cx="8229600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 «</a:t>
            </a:r>
            <a:r>
              <a:rPr lang="ru-RU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Лекториум</a:t>
            </a: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9757" y="548680"/>
            <a:ext cx="22669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0193" y="1700808"/>
            <a:ext cx="86699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Азбука финансов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Гениальность. Одаренность. Посредственность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Математическая логика и теория алгоритмов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Удивительный мир географии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Русский язык как инструмент успешной коммуникации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Самолет: от пассажира к инженеру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Потенциальные течения жидкости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Генетика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Биосенсоры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Динамика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Физика для инопланетян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Возобновляемые источники энергии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Обществознание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Бионика. </a:t>
            </a:r>
            <a:r>
              <a:rPr lang="ru-RU" sz="2400" dirty="0" err="1" smtClean="0"/>
              <a:t>Нанокиборги</a:t>
            </a:r>
            <a:endParaRPr lang="ru-RU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92648"/>
            <a:ext cx="4436636" cy="98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245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816424" cy="367306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8" y="1196752"/>
            <a:ext cx="4680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Кибернетические механизмы, искусственные органы, умная кожа, новые материалы,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копирующие или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превосходящие по своим свойствам природные аналоги – все это уже реалии современного научного высокотехнологичного производства.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92160" y="3783491"/>
            <a:ext cx="282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Учащиеся младших и средних </a:t>
            </a: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классов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599737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www.lektorium.tv/mooc2/26301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188640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 «Бионика. Нано киборги»</a:t>
            </a:r>
            <a:endParaRPr lang="ru-RU" sz="3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06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744" y="548680"/>
            <a:ext cx="6640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https://openedu.ru/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0375" y="21203"/>
            <a:ext cx="8229600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 «Открытое образование»</a:t>
            </a:r>
            <a:endParaRPr lang="ru-RU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744" y="1412776"/>
            <a:ext cx="86699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Простые молекулы в нашей жизни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Безопасность жизнедеятельности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Неорганическая химия: введение в химию </a:t>
            </a:r>
            <a:r>
              <a:rPr lang="ru-RU" sz="2400" dirty="0" smtClean="0"/>
              <a:t>элементов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Физическая культура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Оптика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История </a:t>
            </a:r>
            <a:r>
              <a:rPr lang="ru-RU" sz="2400" dirty="0" smtClean="0"/>
              <a:t>России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Программирование на </a:t>
            </a:r>
            <a:r>
              <a:rPr lang="en-US" sz="2400" dirty="0"/>
              <a:t>C</a:t>
            </a:r>
            <a:r>
              <a:rPr lang="en-US" sz="2400" dirty="0" smtClean="0"/>
              <a:t>#</a:t>
            </a: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Живые процессы русской разговорной </a:t>
            </a:r>
            <a:r>
              <a:rPr lang="ru-RU" sz="2400" dirty="0" smtClean="0"/>
              <a:t>речи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Психолингвистика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Информационно-коммуникационные технологии в образовательном </a:t>
            </a:r>
            <a:r>
              <a:rPr lang="ru-RU" sz="2400" dirty="0" smtClean="0"/>
              <a:t>процессе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Культура русской деловой речи</a:t>
            </a: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Китайский язык для начинающих</a:t>
            </a:r>
            <a:endParaRPr lang="ru-RU" sz="2400" dirty="0"/>
          </a:p>
        </p:txBody>
      </p:sp>
      <p:pic>
        <p:nvPicPr>
          <p:cNvPr id="9" name="Picture 2" descr="http://cs627123.vk.me/v627123829/dda1/7nxC_URYK7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3942" y="316675"/>
            <a:ext cx="792765" cy="138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Картинки по запросу тренды бизне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60375" y="21203"/>
            <a:ext cx="8229600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 «</a:t>
            </a:r>
            <a:r>
              <a:rPr lang="ru-RU" sz="36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Фоксфорд</a:t>
            </a:r>
            <a:r>
              <a:rPr lang="ru-RU" sz="3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3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620688"/>
            <a:ext cx="136054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60" y="746701"/>
            <a:ext cx="5486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://teacher.foxford.ru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0" y="1988840"/>
            <a:ext cx="5449339" cy="411786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0152" y="1988840"/>
            <a:ext cx="2952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Курсы повышения квалификации и профессиональной переподготовки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5338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Картинки по запросу тренды бизне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60375" y="21203"/>
            <a:ext cx="8229600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Академия «Арзамас»</a:t>
            </a:r>
            <a:endParaRPr lang="ru-RU" sz="3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510" y="619342"/>
            <a:ext cx="548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://arzamas.academy/courses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2240" y="692696"/>
            <a:ext cx="2298916" cy="53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56792"/>
            <a:ext cx="4968552" cy="491907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13637" y="1700808"/>
            <a:ext cx="30763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История Литература Философия Искусство</a:t>
            </a:r>
          </a:p>
          <a:p>
            <a:r>
              <a:rPr lang="ru-RU" sz="3200" dirty="0" smtClean="0"/>
              <a:t>МХК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016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744" y="646888"/>
            <a:ext cx="6640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stepik.org/catalog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Картинки по запросу Универсариу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0375" y="21203"/>
            <a:ext cx="8229600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 «</a:t>
            </a:r>
            <a:r>
              <a:rPr lang="en-US" sz="36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Stepik</a:t>
            </a:r>
            <a:r>
              <a:rPr lang="ru-RU" sz="3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3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10" descr="Картинки по запросу Интернетурок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static.tildacdn.com/tild3232-3830-4362-a630-393933336530/stepik_logotype_g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11045"/>
            <a:ext cx="2470076" cy="7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467202"/>
            <a:ext cx="5359321" cy="41044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98" y="1927466"/>
            <a:ext cx="4043002" cy="47550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87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59" y="102280"/>
            <a:ext cx="8174425" cy="95410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3600" dirty="0"/>
              <a:t>Видеокурсы Анатолия </a:t>
            </a:r>
            <a:r>
              <a:rPr lang="ru-RU" sz="3600" dirty="0" err="1"/>
              <a:t>Гина</a:t>
            </a:r>
            <a:endParaRPr lang="ru-RU" sz="3600" dirty="0"/>
          </a:p>
          <a:p>
            <a:r>
              <a:rPr lang="en-US" b="0" dirty="0">
                <a:hlinkClick r:id="rId3"/>
              </a:rPr>
              <a:t>https://creatime.me/Courses</a:t>
            </a:r>
            <a:r>
              <a:rPr lang="ru-RU" b="0" dirty="0"/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524" y="1196752"/>
            <a:ext cx="4250461" cy="532859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312887"/>
            <a:ext cx="4428492" cy="4924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342900" indent="-342900">
              <a:spcAft>
                <a:spcPts val="1200"/>
              </a:spcAft>
              <a:buFont typeface="Wingdings" pitchFamily="2" charset="2"/>
              <a:buChar char="ü"/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Точилка для ума</a:t>
            </a:r>
          </a:p>
          <a:p>
            <a:r>
              <a:rPr lang="ru-RU" dirty="0"/>
              <a:t>Чему и как учить современных детей</a:t>
            </a:r>
          </a:p>
          <a:p>
            <a:r>
              <a:rPr lang="ru-RU" dirty="0"/>
              <a:t>Воспитание креативности в семье</a:t>
            </a:r>
          </a:p>
          <a:p>
            <a:r>
              <a:rPr lang="ru-RU" dirty="0"/>
              <a:t>ТРИЗ-педагог</a:t>
            </a:r>
          </a:p>
          <a:p>
            <a:r>
              <a:rPr lang="ru-RU" dirty="0"/>
              <a:t>Решение нестандартных задач: первое погружение</a:t>
            </a:r>
          </a:p>
          <a:p>
            <a:r>
              <a:rPr lang="ru-RU" dirty="0"/>
              <a:t>Мастер инженерного </a:t>
            </a:r>
            <a:r>
              <a:rPr lang="ru-RU" dirty="0" smtClean="0"/>
              <a:t>креатива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6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48227"/>
            <a:ext cx="2882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https://4brain.ru/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802697" cy="504056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87746" y="116632"/>
            <a:ext cx="1903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4BRAIN</a:t>
            </a:r>
            <a:endParaRPr lang="ru-RU" sz="3600" b="1" dirty="0">
              <a:solidFill>
                <a:srgbClr val="000099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48227"/>
            <a:ext cx="1171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6096" y="1340768"/>
            <a:ext cx="3528392" cy="5378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Эмоциональный интеллект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Тайм-менеджмент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Психическая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саморегуляция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Техники коммуникации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Актёрское мастерство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Педагогика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Когнитивистика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Психология человека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Самообразование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Самопознание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Геймификация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Финансовая грамотность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Лидерство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Логическое мышление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Творческое мышление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памяти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43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48757683"/>
              </p:ext>
            </p:extLst>
          </p:nvPr>
        </p:nvGraphicFramePr>
        <p:xfrm>
          <a:off x="539552" y="620688"/>
          <a:ext cx="828092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528" y="102280"/>
            <a:ext cx="8424936" cy="69249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Другие формы профессионального развития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6686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ctrTitle" idx="4294967295"/>
          </p:nvPr>
        </p:nvSpPr>
        <p:spPr>
          <a:xfrm>
            <a:off x="1445145" y="188640"/>
            <a:ext cx="6333899" cy="60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6000" b="1" dirty="0" smtClean="0">
                <a:solidFill>
                  <a:srgbClr val="000099"/>
                </a:solidFill>
                <a:latin typeface="Arial" pitchFamily="34" charset="0"/>
                <a:ea typeface="+mn-ea"/>
                <a:cs typeface="+mn-cs"/>
                <a:sym typeface="Comic Sans MS"/>
              </a:rPr>
              <a:t>Зачем?</a:t>
            </a:r>
            <a:endParaRPr lang="ru" sz="6000" b="1" dirty="0">
              <a:solidFill>
                <a:srgbClr val="000099"/>
              </a:solidFill>
              <a:latin typeface="Arial" pitchFamily="34" charset="0"/>
              <a:ea typeface="+mn-ea"/>
              <a:cs typeface="+mn-cs"/>
              <a:sym typeface="Comic Sans MS"/>
            </a:endParaRPr>
          </a:p>
        </p:txBody>
      </p:sp>
      <p:pic>
        <p:nvPicPr>
          <p:cNvPr id="7170" name="Picture 2" descr="Картинки по запросу профессиональный стандарт педагог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6265" y="2132856"/>
            <a:ext cx="2482059" cy="6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94"/>
          <p:cNvSpPr txBox="1"/>
          <p:nvPr/>
        </p:nvSpPr>
        <p:spPr>
          <a:xfrm>
            <a:off x="251520" y="1211148"/>
            <a:ext cx="5762806" cy="72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ru-RU" sz="3600" dirty="0" smtClean="0">
                <a:latin typeface="Arial" pitchFamily="34" charset="0"/>
                <a:ea typeface="Comic Sans MS"/>
                <a:cs typeface="Arial" pitchFamily="34" charset="0"/>
                <a:sym typeface="Comic Sans MS"/>
              </a:rPr>
              <a:t>Требования нормативных документов </a:t>
            </a:r>
          </a:p>
        </p:txBody>
      </p:sp>
      <p:sp>
        <p:nvSpPr>
          <p:cNvPr id="13" name="Shape 94"/>
          <p:cNvSpPr txBox="1"/>
          <p:nvPr/>
        </p:nvSpPr>
        <p:spPr>
          <a:xfrm>
            <a:off x="292867" y="3415784"/>
            <a:ext cx="5603312" cy="72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ru-RU" sz="3600" dirty="0">
                <a:latin typeface="Arial" pitchFamily="34" charset="0"/>
                <a:ea typeface="Comic Sans MS"/>
                <a:cs typeface="Arial" pitchFamily="34" charset="0"/>
                <a:sym typeface="Comic Sans MS"/>
              </a:rPr>
              <a:t>Требования</a:t>
            </a:r>
            <a:r>
              <a:rPr lang="ru-RU" sz="2400" dirty="0" smtClean="0">
                <a:latin typeface="Arial" pitchFamily="34" charset="0"/>
                <a:ea typeface="Comic Sans MS"/>
                <a:cs typeface="Arial" pitchFamily="34" charset="0"/>
                <a:sym typeface="Comic Sans MS"/>
              </a:rPr>
              <a:t> </a:t>
            </a:r>
            <a:r>
              <a:rPr lang="ru-RU" sz="3600" dirty="0">
                <a:latin typeface="Arial" pitchFamily="34" charset="0"/>
                <a:ea typeface="Comic Sans MS"/>
                <a:cs typeface="Arial" pitchFamily="34" charset="0"/>
                <a:sym typeface="Comic Sans MS"/>
              </a:rPr>
              <a:t>времени</a:t>
            </a:r>
            <a:endParaRPr lang="ru" sz="3600" dirty="0">
              <a:latin typeface="Arial" pitchFamily="34" charset="0"/>
              <a:ea typeface="Comic Sans MS"/>
              <a:cs typeface="Arial" pitchFamily="34" charset="0"/>
              <a:sym typeface="Comic Sans MS"/>
            </a:endParaRPr>
          </a:p>
        </p:txBody>
      </p:sp>
      <p:pic>
        <p:nvPicPr>
          <p:cNvPr id="14" name="Picture 2" descr="http://legodesigner.ru/wp-content/uploads/2010/07/lego_mindstorms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7637" y="4360535"/>
            <a:ext cx="112372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legoeducationuk.files.wordpress.com/2011/10/9580_model_07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6866" y="4128998"/>
            <a:ext cx="1780433" cy="109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Shape 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5787" y="5974826"/>
            <a:ext cx="654272" cy="76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5792" y="5583143"/>
            <a:ext cx="1003879" cy="73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95736" y="4875257"/>
            <a:ext cx="792088" cy="760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1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23272" y="5635952"/>
            <a:ext cx="1291054" cy="88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1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61100" y="5583143"/>
            <a:ext cx="703188" cy="9422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269818" y="3775561"/>
            <a:ext cx="24526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Нано…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368590" y="4341190"/>
            <a:ext cx="24526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Робо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343280" y="4875257"/>
            <a:ext cx="24526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ИКТ…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30" name="Picture 6" descr="Картинки по запросу ФГОС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00" y="1269582"/>
            <a:ext cx="2070041" cy="60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47857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475656" y="197768"/>
            <a:ext cx="7221488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Конференции, семинары, мастер-классы …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600" y="1548081"/>
            <a:ext cx="7641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Применение современных педагогических технологий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1727" y="2414398"/>
            <a:ext cx="8056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Методика использования современных средств ИКТ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4-конечная звезда 13"/>
          <p:cNvSpPr/>
          <p:nvPr/>
        </p:nvSpPr>
        <p:spPr>
          <a:xfrm>
            <a:off x="548405" y="1610961"/>
            <a:ext cx="332431" cy="412884"/>
          </a:xfrm>
          <a:prstGeom prst="star4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4-конечная звезда 14"/>
          <p:cNvSpPr/>
          <p:nvPr/>
        </p:nvSpPr>
        <p:spPr>
          <a:xfrm>
            <a:off x="539552" y="2656076"/>
            <a:ext cx="332431" cy="412884"/>
          </a:xfrm>
          <a:prstGeom prst="star4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7192" y="4062551"/>
            <a:ext cx="7641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знания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инструменты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Обмен опытом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Копилки методических и дидактических материалов</a:t>
            </a:r>
            <a:endParaRPr lang="ru-RU" sz="2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ulyanovskaya-oblast.doski.ru/i/27/84/2784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27711"/>
            <a:ext cx="1870889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91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475656" y="197768"/>
            <a:ext cx="7221488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Сетевые методические объединения педагогов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600" y="1548081"/>
            <a:ext cx="7641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Семинары, мастер-классы, открытые занятия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1727" y="2617748"/>
            <a:ext cx="8056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Методическая поддержка</a:t>
            </a: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4-конечная звезда 13"/>
          <p:cNvSpPr/>
          <p:nvPr/>
        </p:nvSpPr>
        <p:spPr>
          <a:xfrm>
            <a:off x="548405" y="1610961"/>
            <a:ext cx="332431" cy="412884"/>
          </a:xfrm>
          <a:prstGeom prst="star4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4-конечная звезда 14"/>
          <p:cNvSpPr/>
          <p:nvPr/>
        </p:nvSpPr>
        <p:spPr>
          <a:xfrm>
            <a:off x="539552" y="2656076"/>
            <a:ext cx="332431" cy="412884"/>
          </a:xfrm>
          <a:prstGeom prst="star4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Picture 6" descr="http://2.s7.arpaddr.com/2/3A/83/696297803767088342/fullsiz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096" y="1610961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0" y="3571855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9155" y="3717032"/>
            <a:ext cx="87129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Ежемесячный план работы </a:t>
            </a:r>
          </a:p>
          <a:p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Сайт методической службы </a:t>
            </a:r>
            <a:r>
              <a:rPr lang="en-US" sz="2800" dirty="0">
                <a:hlinkClick r:id="rId4"/>
              </a:rPr>
              <a:t>https://metod.tgl.net.ru/</a:t>
            </a:r>
            <a:r>
              <a:rPr lang="ru-RU" sz="2800" dirty="0"/>
              <a:t> </a:t>
            </a:r>
          </a:p>
          <a:p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Сайт МАОУ ДПО ЦИТ </a:t>
            </a:r>
            <a:r>
              <a:rPr lang="en-US" sz="2800" dirty="0">
                <a:hlinkClick r:id="rId4"/>
              </a:rPr>
              <a:t>https</a:t>
            </a:r>
            <a:r>
              <a:rPr lang="en-US" sz="2800" dirty="0" smtClean="0">
                <a:hlinkClick r:id="rId4"/>
              </a:rPr>
              <a:t>://tgl.net.ru</a:t>
            </a:r>
            <a:r>
              <a:rPr lang="en-US" sz="2800" dirty="0">
                <a:hlinkClick r:id="rId4"/>
              </a:rPr>
              <a:t>/</a:t>
            </a:r>
            <a:r>
              <a:rPr lang="ru-RU" sz="2800" dirty="0"/>
              <a:t> </a:t>
            </a:r>
            <a:endParaRPr lang="ru-RU" sz="2800" dirty="0" smtClean="0"/>
          </a:p>
          <a:p>
            <a:endParaRPr lang="ru-RU" sz="2800" dirty="0"/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Сайты и блоги СМО</a:t>
            </a: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41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66696" y="197768"/>
            <a:ext cx="7221488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Школы молодых педагогов (СМО)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600" y="1548081"/>
            <a:ext cx="7641232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Русский язык и литература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Математика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Информатика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Начальные классы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Иностранный язык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Технология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Инклюзивное образование</a:t>
            </a: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http://2.s7.arpaddr.com/2/3A/83/696297803767088342/fullsiz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006" y="4581128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49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7" r="26308" b="72893"/>
          <a:stretch>
            <a:fillRect/>
          </a:stretch>
        </p:blipFill>
        <p:spPr bwMode="auto">
          <a:xfrm>
            <a:off x="2317121" y="175138"/>
            <a:ext cx="4103181" cy="129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Содержимое 17"/>
          <p:cNvSpPr>
            <a:spLocks noGrp="1"/>
          </p:cNvSpPr>
          <p:nvPr>
            <p:ph sz="quarter" idx="1"/>
          </p:nvPr>
        </p:nvSpPr>
        <p:spPr>
          <a:xfrm>
            <a:off x="179388" y="1527175"/>
            <a:ext cx="8785225" cy="5334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Современные педагогические технологии + ИКТ</a:t>
            </a:r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60849"/>
            <a:ext cx="4218467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одержимое 17"/>
          <p:cNvSpPr txBox="1">
            <a:spLocks/>
          </p:cNvSpPr>
          <p:nvPr/>
        </p:nvSpPr>
        <p:spPr>
          <a:xfrm>
            <a:off x="128380" y="5085184"/>
            <a:ext cx="8785225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Тема конкурса 2019 года: </a:t>
            </a:r>
          </a:p>
          <a:p>
            <a:pPr algn="ctr">
              <a:buFont typeface="Arial" charset="0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Функциональная грамотность</a:t>
            </a:r>
          </a:p>
        </p:txBody>
      </p:sp>
    </p:spTree>
    <p:extLst>
      <p:ext uri="{BB962C8B-B14F-4D97-AF65-F5344CB8AC3E}">
        <p14:creationId xmlns:p14="http://schemas.microsoft.com/office/powerpoint/2010/main" val="321919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84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Дистанционная поддержка</a:t>
            </a:r>
            <a:endParaRPr lang="ru-RU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1412105"/>
            <a:ext cx="7488832" cy="482520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5652120" y="3824708"/>
            <a:ext cx="2304256" cy="5403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619672" y="6237312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hlinkClick r:id="rId4"/>
              </a:rPr>
              <a:t>http://wiki.tgl.net.ru/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469835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02280"/>
            <a:ext cx="8136904" cy="95410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Муниципальный образовательный портал </a:t>
            </a:r>
            <a:r>
              <a:rPr lang="ru-RU" dirty="0" err="1" smtClean="0"/>
              <a:t>ТолВики</a:t>
            </a:r>
            <a:endParaRPr lang="ru-RU" dirty="0"/>
          </a:p>
          <a:p>
            <a:r>
              <a:rPr lang="en-US" b="0" dirty="0" smtClean="0">
                <a:hlinkClick r:id="rId3"/>
              </a:rPr>
              <a:t>http</a:t>
            </a:r>
            <a:r>
              <a:rPr lang="en-US" b="0" dirty="0">
                <a:hlinkClick r:id="rId3"/>
              </a:rPr>
              <a:t>://wiki.tgl.net.ru</a:t>
            </a:r>
            <a:r>
              <a:rPr lang="en-US" b="0" dirty="0" smtClean="0">
                <a:hlinkClick r:id="rId3"/>
              </a:rPr>
              <a:t>/</a:t>
            </a:r>
            <a:r>
              <a:rPr lang="ru-RU" b="0" dirty="0" smtClean="0"/>
              <a:t> </a:t>
            </a:r>
            <a:endParaRPr lang="ru-RU" b="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759163"/>
            <a:ext cx="7992888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Ресурсы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Интернет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педагогам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  <a:hlinkClick r:id="rId4"/>
              </a:rPr>
              <a:t>https://goo.gl/lEPpqc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2. Безопасность в Интернет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  <a:hlinkClick r:id="rId5"/>
              </a:rPr>
              <a:t>https://goo.gl/gSkjLw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Видеоколлекции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  <a:hlinkClick r:id="rId6"/>
              </a:rPr>
              <a:t>https://goo.gl/ZmLjiW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Использование интерактивного оборудования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  <a:hlinkClick r:id="rId7"/>
              </a:rPr>
              <a:t>https://goo.gl/qnkLdc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Приемы использования интерактивной доски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  <a:hlinkClick r:id="rId8"/>
              </a:rPr>
              <a:t>https://</a:t>
            </a:r>
            <a:r>
              <a:rPr lang="en-US" sz="2400" dirty="0" smtClean="0">
                <a:latin typeface="Arial" pitchFamily="34" charset="0"/>
                <a:cs typeface="Arial" pitchFamily="34" charset="0"/>
                <a:hlinkClick r:id="rId8"/>
              </a:rPr>
              <a:t>goo.gl/OkvHQ0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6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02280"/>
            <a:ext cx="8136904" cy="95410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Муниципальный образовательный портал </a:t>
            </a:r>
            <a:r>
              <a:rPr lang="ru-RU" dirty="0" err="1" smtClean="0"/>
              <a:t>ТолВики</a:t>
            </a:r>
            <a:endParaRPr lang="ru-RU" dirty="0"/>
          </a:p>
          <a:p>
            <a:r>
              <a:rPr lang="en-US" b="0" dirty="0" smtClean="0">
                <a:hlinkClick r:id="rId3"/>
              </a:rPr>
              <a:t>http</a:t>
            </a:r>
            <a:r>
              <a:rPr lang="en-US" b="0" dirty="0">
                <a:hlinkClick r:id="rId3"/>
              </a:rPr>
              <a:t>://wiki.tgl.net.ru</a:t>
            </a:r>
            <a:r>
              <a:rPr lang="en-US" b="0" dirty="0" smtClean="0">
                <a:hlinkClick r:id="rId3"/>
              </a:rPr>
              <a:t>/</a:t>
            </a:r>
            <a:r>
              <a:rPr lang="ru-RU" b="0" dirty="0" smtClean="0"/>
              <a:t> </a:t>
            </a:r>
            <a:endParaRPr lang="ru-RU" b="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59163"/>
            <a:ext cx="7992888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6.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Каталог культурологических ссылок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  <a:hlinkClick r:id="rId4"/>
              </a:rPr>
              <a:t>https://goo.gl/JDjVCz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Ресурсы Интернет о городе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Тольятти 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  <a:hlinkClick r:id="rId5"/>
              </a:rPr>
              <a:t>https://</a:t>
            </a:r>
            <a:r>
              <a:rPr lang="en-US" sz="2400" dirty="0" smtClean="0">
                <a:latin typeface="Arial" pitchFamily="34" charset="0"/>
                <a:cs typeface="Arial" pitchFamily="34" charset="0"/>
                <a:hlinkClick r:id="rId5"/>
              </a:rPr>
              <a:t>goo.gl/HjAd7H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8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Архив материалов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конкурса «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IT-activity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  <a:hlinkClick r:id="rId6"/>
              </a:rPr>
              <a:t>https://goo.gl/RGo5yt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9. Материалы дистанционных методических семинаров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  <a:hlinkClick r:id="rId7"/>
              </a:rPr>
              <a:t>https://goo.gl/LdPMHS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10.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Сервисы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Web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2.0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(раздел «Справка»)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  <a:hlinkClick r:id="rId8"/>
              </a:rPr>
              <a:t>https://</a:t>
            </a:r>
            <a:r>
              <a:rPr lang="en-US" sz="2400" dirty="0" smtClean="0">
                <a:latin typeface="Arial" pitchFamily="34" charset="0"/>
                <a:cs typeface="Arial" pitchFamily="34" charset="0"/>
                <a:hlinkClick r:id="rId8"/>
              </a:rPr>
              <a:t>goo.gl/7wAKCD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168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3548" y="19823"/>
            <a:ext cx="8136904" cy="95410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dirty="0" smtClean="0"/>
              <a:t>Каталог культурологических ссылок</a:t>
            </a:r>
            <a:endParaRPr lang="ru-RU" dirty="0"/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98" y="692696"/>
            <a:ext cx="8472264" cy="568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63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562" y="2132856"/>
            <a:ext cx="3209151" cy="30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179512" y="1941683"/>
            <a:ext cx="6408712" cy="7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 smtClean="0">
                <a:latin typeface="Arial" pitchFamily="34" charset="0"/>
                <a:ea typeface="Comic Sans MS"/>
                <a:cs typeface="Arial" pitchFamily="34" charset="0"/>
                <a:sym typeface="Comic Sans MS"/>
              </a:rPr>
              <a:t>Яковлева Вероника Владимировна</a:t>
            </a:r>
            <a:endParaRPr lang="en-US" sz="2400" dirty="0" smtClean="0">
              <a:latin typeface="Arial" pitchFamily="34" charset="0"/>
              <a:ea typeface="Comic Sans MS"/>
              <a:cs typeface="Arial" pitchFamily="34" charset="0"/>
              <a:sym typeface="Comic Sans MS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Arial" pitchFamily="34" charset="0"/>
                <a:ea typeface="Comic Sans MS"/>
                <a:cs typeface="Arial" pitchFamily="34" charset="0"/>
                <a:sym typeface="Comic Sans MS"/>
              </a:rPr>
              <a:t>г</a:t>
            </a:r>
            <a:r>
              <a:rPr lang="ru-RU" sz="2400" dirty="0" smtClean="0">
                <a:latin typeface="Arial" pitchFamily="34" charset="0"/>
                <a:ea typeface="Comic Sans MS"/>
                <a:cs typeface="Arial" pitchFamily="34" charset="0"/>
                <a:sym typeface="Comic Sans MS"/>
              </a:rPr>
              <a:t>. Тольятти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 smtClean="0">
                <a:latin typeface="Arial" pitchFamily="34" charset="0"/>
                <a:ea typeface="Comic Sans MS"/>
                <a:cs typeface="Arial" pitchFamily="34" charset="0"/>
                <a:sym typeface="Comic Sans MS"/>
              </a:rPr>
              <a:t>МАОУ ДПО ЦИТ, методист</a:t>
            </a:r>
            <a:endParaRPr lang="ru" sz="2400" dirty="0" smtClean="0">
              <a:latin typeface="Arial" pitchFamily="34" charset="0"/>
              <a:ea typeface="Comic Sans MS"/>
              <a:cs typeface="Arial" pitchFamily="34" charset="0"/>
              <a:sym typeface="Comic Sans MS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 smtClean="0">
                <a:latin typeface="Arial" pitchFamily="34" charset="0"/>
                <a:ea typeface="Comic Sans MS"/>
                <a:cs typeface="Arial" pitchFamily="34" charset="0"/>
                <a:sym typeface="Comic Sans MS"/>
              </a:rPr>
              <a:t>8(8482) 95-96-50</a:t>
            </a:r>
            <a:endParaRPr lang="en-US" sz="2400" dirty="0" smtClean="0">
              <a:latin typeface="Arial" pitchFamily="34" charset="0"/>
              <a:ea typeface="Comic Sans MS"/>
              <a:cs typeface="Arial" pitchFamily="34" charset="0"/>
              <a:sym typeface="Comic Sans MS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2400" dirty="0">
              <a:latin typeface="Arial" pitchFamily="34" charset="0"/>
              <a:ea typeface="Comic Sans MS"/>
              <a:cs typeface="Arial" pitchFamily="34" charset="0"/>
              <a:sym typeface="Comic Sans MS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95288" y="417501"/>
            <a:ext cx="8353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 dirty="0" smtClean="0">
                <a:solidFill>
                  <a:srgbClr val="000099"/>
                </a:solidFill>
              </a:rPr>
              <a:t>СПАСИБО ЗА ВНИМАНИЕ!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95287" y="5949280"/>
            <a:ext cx="8353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 dirty="0" smtClean="0">
                <a:solidFill>
                  <a:srgbClr val="FF0000"/>
                </a:solidFill>
              </a:rPr>
              <a:t>Приглашаем к сотрудничеству!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073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794" y="53752"/>
            <a:ext cx="8229600" cy="7109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Повышение квалификации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427037" y="3429000"/>
            <a:ext cx="82184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Курсы с использованием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ИОЧ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41350" y="4653136"/>
            <a:ext cx="80645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Дистанционные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технологии в деятельности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педагога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ru-RU" sz="2400" dirty="0" smtClean="0"/>
              <a:t>Использование </a:t>
            </a:r>
            <a:r>
              <a:rPr lang="ru-RU" sz="2400" dirty="0"/>
              <a:t>ИКТ в преподавании </a:t>
            </a:r>
            <a:r>
              <a:rPr lang="ru-RU" sz="2400" dirty="0" smtClean="0"/>
              <a:t>математики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ru-RU" sz="2400" dirty="0" smtClean="0"/>
              <a:t>Использование </a:t>
            </a:r>
            <a:r>
              <a:rPr lang="ru-RU" sz="2400" dirty="0"/>
              <a:t>ИКТ в преподавании русского языка и </a:t>
            </a:r>
            <a:r>
              <a:rPr lang="ru-RU" sz="2400" dirty="0" smtClean="0"/>
              <a:t>литературы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179785" y="4005064"/>
            <a:ext cx="6632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ru-RU" sz="2800" u="sng" dirty="0">
                <a:latin typeface="Arial" pitchFamily="34" charset="0"/>
                <a:cs typeface="Arial" pitchFamily="34" charset="0"/>
              </a:rPr>
              <a:t>Вариативный блок</a:t>
            </a:r>
          </a:p>
        </p:txBody>
      </p:sp>
      <p:pic>
        <p:nvPicPr>
          <p:cNvPr id="10" name="Picture 2" descr="http://serto.ru/newsimgs/7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31" y="804417"/>
            <a:ext cx="982147" cy="86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680305" y="1671588"/>
            <a:ext cx="82184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Бюджетные курсы и платные услуги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648806" y="2233027"/>
            <a:ext cx="8387690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Использование ИКТ в образовании (разные модули)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Обучение детей с ОВЗ</a:t>
            </a:r>
          </a:p>
        </p:txBody>
      </p:sp>
    </p:spTree>
    <p:extLst>
      <p:ext uri="{BB962C8B-B14F-4D97-AF65-F5344CB8AC3E}">
        <p14:creationId xmlns:p14="http://schemas.microsoft.com/office/powerpoint/2010/main" val="175285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468" y="160338"/>
            <a:ext cx="8229600" cy="748382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Как?</a:t>
            </a:r>
            <a:endParaRPr lang="ru-RU" sz="7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Картинки по запросу тренды бизне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 descr="Картинки по запросу учитель с проблемам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20888"/>
            <a:ext cx="5146438" cy="3417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1023225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 меня совершенно нет свободного времени…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4208" y="1052736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Я ужасно устаю после работы…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6" y="5842337"/>
            <a:ext cx="4298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 меня нет возможности поехать учиться в другой город…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6228184" y="836712"/>
            <a:ext cx="2435258" cy="1440160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Выноска-облако 13"/>
          <p:cNvSpPr/>
          <p:nvPr/>
        </p:nvSpPr>
        <p:spPr>
          <a:xfrm>
            <a:off x="155575" y="764704"/>
            <a:ext cx="2832249" cy="1584176"/>
          </a:xfrm>
          <a:prstGeom prst="cloudCallout">
            <a:avLst>
              <a:gd name="adj1" fmla="val 26469"/>
              <a:gd name="adj2" fmla="val 5837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ыноска-облако 12"/>
          <p:cNvSpPr/>
          <p:nvPr/>
        </p:nvSpPr>
        <p:spPr>
          <a:xfrm>
            <a:off x="2411760" y="5733256"/>
            <a:ext cx="4896544" cy="973131"/>
          </a:xfrm>
          <a:prstGeom prst="cloudCallout">
            <a:avLst>
              <a:gd name="adj1" fmla="val -10312"/>
              <a:gd name="adj2" fmla="val -7094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48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56" y="26289"/>
            <a:ext cx="91283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Массовые открытые </a:t>
            </a:r>
            <a:endParaRPr lang="ru-RU" sz="4000" b="1" dirty="0" smtClean="0">
              <a:solidFill>
                <a:srgbClr val="000099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он-</a:t>
            </a:r>
            <a:r>
              <a:rPr lang="ru-RU" sz="4000" b="1" dirty="0" err="1" smtClean="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лайн</a:t>
            </a:r>
            <a:r>
              <a:rPr lang="ru-RU" sz="4000" b="1" dirty="0" smtClean="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курсы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MOOC </a:t>
            </a:r>
            <a:r>
              <a:rPr lang="ru-RU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Massive open online courses)</a:t>
            </a:r>
            <a:endParaRPr lang="ru-RU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AutoShape 4" descr="Картинки по запросу тренды бизне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105347"/>
            <a:ext cx="1449723" cy="973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148" y="1912806"/>
            <a:ext cx="3899891" cy="3170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7975" y="2235578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удобное время…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-4979" y="2003778"/>
            <a:ext cx="2293058" cy="1294596"/>
          </a:xfrm>
          <a:prstGeom prst="cloudCallout">
            <a:avLst>
              <a:gd name="adj1" fmla="val 62203"/>
              <a:gd name="adj2" fmla="val 3085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11560" y="4020840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удобном темпе…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298606" y="3789040"/>
            <a:ext cx="2293058" cy="1294596"/>
          </a:xfrm>
          <a:prstGeom prst="cloudCallout">
            <a:avLst>
              <a:gd name="adj1" fmla="val 52881"/>
              <a:gd name="adj2" fmla="val 290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76256" y="2319263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Бесплатно…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Выноска-облако 13"/>
          <p:cNvSpPr/>
          <p:nvPr/>
        </p:nvSpPr>
        <p:spPr>
          <a:xfrm>
            <a:off x="6599422" y="1998833"/>
            <a:ext cx="2293058" cy="1294596"/>
          </a:xfrm>
          <a:prstGeom prst="cloudCallout">
            <a:avLst>
              <a:gd name="adj1" fmla="val -57428"/>
              <a:gd name="adj2" fmla="val 2718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732240" y="4119463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Интересно…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Выноска-облако 15"/>
          <p:cNvSpPr/>
          <p:nvPr/>
        </p:nvSpPr>
        <p:spPr>
          <a:xfrm>
            <a:off x="6488039" y="3819720"/>
            <a:ext cx="2293058" cy="1294596"/>
          </a:xfrm>
          <a:prstGeom prst="cloudCallout">
            <a:avLst>
              <a:gd name="adj1" fmla="val -53285"/>
              <a:gd name="adj2" fmla="val 2076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009398" y="5517232"/>
            <a:ext cx="4298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Лучшие преподаватели ведущих ВУЗов страны</a:t>
            </a:r>
          </a:p>
        </p:txBody>
      </p:sp>
      <p:sp>
        <p:nvSpPr>
          <p:cNvPr id="18" name="Выноска-облако 17"/>
          <p:cNvSpPr/>
          <p:nvPr/>
        </p:nvSpPr>
        <p:spPr>
          <a:xfrm>
            <a:off x="2267744" y="5301208"/>
            <a:ext cx="4896544" cy="1368152"/>
          </a:xfrm>
          <a:prstGeom prst="cloudCallout">
            <a:avLst>
              <a:gd name="adj1" fmla="val -10312"/>
              <a:gd name="adj2" fmla="val -7094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05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483" y="908720"/>
            <a:ext cx="6640289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Coursera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https://www.coursera.org/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Универсариум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http://universarium.org/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Лекториум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https://www.lektorium.tv/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Фоксфорд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http://teacher.foxford.ru/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Арзамас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http://arzamas.academy/courses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Национальная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образовательная платформа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«Открытое образование»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https://openedu.ru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/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Картинки по запросу Универсариу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8403" y="1851608"/>
            <a:ext cx="1788288" cy="42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8056" y="2677067"/>
            <a:ext cx="22669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3774" y="4477267"/>
            <a:ext cx="2298916" cy="53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8212" y="908720"/>
            <a:ext cx="2026638" cy="52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9905" y="160337"/>
            <a:ext cx="9144000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Массовые открытые он-</a:t>
            </a:r>
            <a:r>
              <a:rPr lang="ru-RU" sz="32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лайн</a:t>
            </a:r>
            <a:r>
              <a:rPr lang="ru-RU" sz="3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курсы (</a:t>
            </a:r>
            <a:r>
              <a:rPr lang="en-US" sz="3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MOOC</a:t>
            </a:r>
            <a:r>
              <a:rPr lang="ru-RU" sz="3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3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10" descr="Картинки по запросу Интернетурок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://cs627123.vk.me/v627123829/dda1/7nxC_URYK70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1750" y="5229160"/>
            <a:ext cx="792765" cy="138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589" y="3324940"/>
            <a:ext cx="2236294" cy="9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91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744" y="646888"/>
            <a:ext cx="6640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http://universarium.org/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Картинки по запросу Универсариу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687" y="790567"/>
            <a:ext cx="1788288" cy="42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60375" y="21203"/>
            <a:ext cx="8229600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 «</a:t>
            </a:r>
            <a:r>
              <a:rPr lang="ru-RU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Универсариум</a:t>
            </a: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10" descr="Картинки по запросу Интернетурок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4695" y="1340768"/>
            <a:ext cx="864096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Экспресс-курс по русскому языку (2 уровня)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Лексикология русского языка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Современный русский литературный язык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Познаю мир на русском языке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Мир русской избы и русской игрушки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Домашняя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мультстудия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Народы России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Религии России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Русский фольклор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Современное русское искусство</a:t>
            </a:r>
          </a:p>
        </p:txBody>
      </p:sp>
    </p:spTree>
    <p:extLst>
      <p:ext uri="{BB962C8B-B14F-4D97-AF65-F5344CB8AC3E}">
        <p14:creationId xmlns:p14="http://schemas.microsoft.com/office/powerpoint/2010/main" val="45645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744" y="646888"/>
            <a:ext cx="6640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http://universarium.org/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Картинки по запросу Универсариу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687" y="790567"/>
            <a:ext cx="1788288" cy="42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60375" y="21203"/>
            <a:ext cx="8229600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 «</a:t>
            </a:r>
            <a:r>
              <a:rPr lang="ru-RU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Универсариум</a:t>
            </a: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10" descr="Картинки по запросу Интернетурок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4695" y="1052736"/>
            <a:ext cx="864096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Умные вещи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Теория вероятностей и статистика в средней школе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Геометрия: аналитический метод решения задач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Геометрические методы при решении алгебраических задач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Химия – полезная и бесполезная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Знакомство с цифровой электроникой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Формирование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УУД учащихся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при обучении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физике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Образование: не слушать и забывать, а действовать 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понимать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(в разрезе предметной области)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Школа читателя: формирование читательской культуры в подростковом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возрасте</a:t>
            </a:r>
          </a:p>
        </p:txBody>
      </p:sp>
    </p:spTree>
    <p:extLst>
      <p:ext uri="{BB962C8B-B14F-4D97-AF65-F5344CB8AC3E}">
        <p14:creationId xmlns:p14="http://schemas.microsoft.com/office/powerpoint/2010/main" val="418293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Физика на кончиках пальцев</a:t>
            </a:r>
            <a:endParaRPr lang="ru-RU" sz="36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0232" y="980728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модулей</a:t>
            </a:r>
          </a:p>
          <a:p>
            <a:pPr>
              <a:spcAft>
                <a:spcPts val="1200"/>
              </a:spcAf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48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видеолекций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188640"/>
            <a:ext cx="1788288" cy="42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39" y="836711"/>
            <a:ext cx="6305393" cy="28831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38" y="3904346"/>
            <a:ext cx="3497081" cy="28374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9992" y="4005064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Курс позволяет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просто и наглядно изучить различные физические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явления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МГУ им. Ломоносова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40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2790</TotalTime>
  <Words>2359</Words>
  <Application>Microsoft Office PowerPoint</Application>
  <PresentationFormat>Экран (4:3)</PresentationFormat>
  <Paragraphs>306</Paragraphs>
  <Slides>28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Возможности профессионального развития молодых педагогов</vt:lpstr>
      <vt:lpstr>Зачем?</vt:lpstr>
      <vt:lpstr>Повышение квалификации</vt:lpstr>
      <vt:lpstr>Как?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Дистанционная поддержка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Дистанционные технологии в деятельности педагога</dc:title>
  <dc:creator>Admin</dc:creator>
  <cp:lastModifiedBy>Яковлева Вероника Владимировна</cp:lastModifiedBy>
  <cp:revision>163</cp:revision>
  <dcterms:created xsi:type="dcterms:W3CDTF">2015-10-18T17:11:23Z</dcterms:created>
  <dcterms:modified xsi:type="dcterms:W3CDTF">2019-02-20T09:23:27Z</dcterms:modified>
</cp:coreProperties>
</file>